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309" r:id="rId6"/>
    <p:sldId id="300" r:id="rId7"/>
    <p:sldId id="310" r:id="rId8"/>
    <p:sldId id="280" r:id="rId9"/>
    <p:sldId id="305" r:id="rId10"/>
    <p:sldId id="281" r:id="rId11"/>
    <p:sldId id="282" r:id="rId12"/>
    <p:sldId id="285" r:id="rId13"/>
    <p:sldId id="261" r:id="rId14"/>
    <p:sldId id="283" r:id="rId15"/>
    <p:sldId id="284" r:id="rId16"/>
    <p:sldId id="260" r:id="rId17"/>
    <p:sldId id="297" r:id="rId18"/>
    <p:sldId id="306" r:id="rId19"/>
    <p:sldId id="307" r:id="rId20"/>
    <p:sldId id="308" r:id="rId21"/>
    <p:sldId id="263" r:id="rId22"/>
    <p:sldId id="302" r:id="rId23"/>
    <p:sldId id="298" r:id="rId24"/>
    <p:sldId id="299" r:id="rId25"/>
    <p:sldId id="286" r:id="rId26"/>
    <p:sldId id="287" r:id="rId27"/>
    <p:sldId id="288" r:id="rId28"/>
    <p:sldId id="289" r:id="rId29"/>
    <p:sldId id="290" r:id="rId30"/>
    <p:sldId id="291" r:id="rId31"/>
    <p:sldId id="292" r:id="rId32"/>
    <p:sldId id="293" r:id="rId33"/>
    <p:sldId id="294" r:id="rId34"/>
    <p:sldId id="296" r:id="rId35"/>
    <p:sldId id="303" r:id="rId36"/>
    <p:sldId id="277" r:id="rId37"/>
  </p:sldIdLst>
  <p:sldSz cx="12192000" cy="6858000"/>
  <p:notesSz cx="7027863"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3180DC-1F90-4625-8BE6-D9E8966B6D6F}" v="7" dt="2024-03-21T13:22:01.2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3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163862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46245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5512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7912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C9ACD4-9A0E-4151-A724-1A0DA3A1604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4255189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C9ACD4-9A0E-4151-A724-1A0DA3A1604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705449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C9ACD4-9A0E-4151-A724-1A0DA3A16040}"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882551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C9ACD4-9A0E-4151-A724-1A0DA3A16040}"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2101206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9ACD4-9A0E-4151-A724-1A0DA3A16040}"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89091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C9ACD4-9A0E-4151-A724-1A0DA3A1604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2104259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C9ACD4-9A0E-4151-A724-1A0DA3A1604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533691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4000" b="-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9ACD4-9A0E-4151-A724-1A0DA3A16040}" type="datetimeFigureOut">
              <a:rPr lang="en-US" smtClean="0"/>
              <a:t>3/19/2026</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9F502-804C-4786-8475-3E0E58042458}" type="slidenum">
              <a:rPr lang="en-US" smtClean="0"/>
              <a:t>‹#›</a:t>
            </a:fld>
            <a:endParaRPr lang="en-US"/>
          </a:p>
        </p:txBody>
      </p:sp>
    </p:spTree>
    <p:extLst>
      <p:ext uri="{BB962C8B-B14F-4D97-AF65-F5344CB8AC3E}">
        <p14:creationId xmlns:p14="http://schemas.microsoft.com/office/powerpoint/2010/main" val="3923242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ups@msysa.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sysa.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22000" b="-22000"/>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4F71E63-12DA-4AA7-A6EE-7F3F3A8EEA6D}"/>
              </a:ext>
            </a:extLst>
          </p:cNvPr>
          <p:cNvSpPr>
            <a:spLocks noGrp="1"/>
          </p:cNvSpPr>
          <p:nvPr>
            <p:ph type="title"/>
          </p:nvPr>
        </p:nvSpPr>
        <p:spPr>
          <a:xfrm>
            <a:off x="839788" y="457200"/>
            <a:ext cx="3932237" cy="1600200"/>
          </a:xfrm>
          <a:prstGeom prst="rect">
            <a:avLst/>
          </a:prstGeom>
        </p:spPr>
        <p:txBody>
          <a:bodyPr anchor="b">
            <a:normAutofit/>
          </a:bodyPr>
          <a:lstStyle/>
          <a:p>
            <a:r>
              <a:rPr lang="en-US" b="1" dirty="0">
                <a:latin typeface="+mn-lt"/>
              </a:rPr>
              <a:t>Cup Draw</a:t>
            </a:r>
          </a:p>
        </p:txBody>
      </p:sp>
      <p:sp>
        <p:nvSpPr>
          <p:cNvPr id="13" name="Text Placeholder 3">
            <a:extLst>
              <a:ext uri="{FF2B5EF4-FFF2-40B4-BE49-F238E27FC236}">
                <a16:creationId xmlns:a16="http://schemas.microsoft.com/office/drawing/2014/main" id="{2DB619B7-3E38-4751-A14E-A62D5101B424}"/>
              </a:ext>
            </a:extLst>
          </p:cNvPr>
          <p:cNvSpPr>
            <a:spLocks noGrp="1"/>
          </p:cNvSpPr>
          <p:nvPr>
            <p:ph type="body" sz="half" idx="2"/>
          </p:nvPr>
        </p:nvSpPr>
        <p:spPr>
          <a:xfrm>
            <a:off x="839788" y="2057400"/>
            <a:ext cx="3932237" cy="3811588"/>
          </a:xfrm>
          <a:prstGeom prst="rect">
            <a:avLst/>
          </a:prstGeom>
        </p:spPr>
        <p:txBody>
          <a:bodyPr>
            <a:normAutofit/>
          </a:bodyPr>
          <a:lstStyle/>
          <a:p>
            <a:r>
              <a:rPr lang="en-US" dirty="0"/>
              <a:t>2026 Maryland Cups</a:t>
            </a:r>
          </a:p>
          <a:p>
            <a:r>
              <a:rPr lang="en-US" dirty="0"/>
              <a:t>11u – 19u</a:t>
            </a:r>
          </a:p>
        </p:txBody>
      </p:sp>
      <p:pic>
        <p:nvPicPr>
          <p:cNvPr id="3" name="Picture 2" descr="Logo, company name&#10;&#10;Description automatically generated">
            <a:extLst>
              <a:ext uri="{FF2B5EF4-FFF2-40B4-BE49-F238E27FC236}">
                <a16:creationId xmlns:a16="http://schemas.microsoft.com/office/drawing/2014/main" id="{B321ED90-3FEF-49FE-9498-4481CF915E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5165" y="1528604"/>
            <a:ext cx="5940974" cy="4583898"/>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C9894ED9-E282-8989-5FCA-592CA03E49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01" y="3355675"/>
            <a:ext cx="2161905" cy="2378310"/>
          </a:xfrm>
          <a:prstGeom prst="rect">
            <a:avLst/>
          </a:prstGeom>
        </p:spPr>
      </p:pic>
    </p:spTree>
    <p:extLst>
      <p:ext uri="{BB962C8B-B14F-4D97-AF65-F5344CB8AC3E}">
        <p14:creationId xmlns:p14="http://schemas.microsoft.com/office/powerpoint/2010/main" val="3205004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84F6D-9B02-42C4-B003-D5AA82DF3CE9}"/>
              </a:ext>
            </a:extLst>
          </p:cNvPr>
          <p:cNvSpPr>
            <a:spLocks noGrp="1"/>
          </p:cNvSpPr>
          <p:nvPr>
            <p:ph type="title"/>
          </p:nvPr>
        </p:nvSpPr>
        <p:spPr/>
        <p:txBody>
          <a:bodyPr/>
          <a:lstStyle/>
          <a:p>
            <a:r>
              <a:rPr lang="en-US" b="1" dirty="0">
                <a:latin typeface="+mn-lt"/>
              </a:rPr>
              <a:t>Referee Fees</a:t>
            </a:r>
          </a:p>
        </p:txBody>
      </p:sp>
      <p:sp>
        <p:nvSpPr>
          <p:cNvPr id="4" name="Content Placeholder 3">
            <a:extLst>
              <a:ext uri="{FF2B5EF4-FFF2-40B4-BE49-F238E27FC236}">
                <a16:creationId xmlns:a16="http://schemas.microsoft.com/office/drawing/2014/main" id="{444AF69B-C5C2-4AFF-940E-D67DEDC2894D}"/>
              </a:ext>
            </a:extLst>
          </p:cNvPr>
          <p:cNvSpPr>
            <a:spLocks noGrp="1"/>
          </p:cNvSpPr>
          <p:nvPr>
            <p:ph sz="half" idx="1"/>
          </p:nvPr>
        </p:nvSpPr>
        <p:spPr>
          <a:xfrm>
            <a:off x="838199" y="1825625"/>
            <a:ext cx="6099495" cy="4351338"/>
          </a:xfrm>
        </p:spPr>
        <p:txBody>
          <a:bodyPr/>
          <a:lstStyle/>
          <a:p>
            <a:r>
              <a:rPr lang="en-US" dirty="0"/>
              <a:t>REFEREE FEES WILL NOT BE PAID IN CASH AT THE FIELD</a:t>
            </a:r>
          </a:p>
          <a:p>
            <a:r>
              <a:rPr lang="en-US" dirty="0"/>
              <a:t>Teams will be billed through their GOT SPORT account  </a:t>
            </a:r>
          </a:p>
          <a:p>
            <a:r>
              <a:rPr lang="en-US" dirty="0"/>
              <a:t>All teams, including central pay clubs,  will required to pay the referee fees each week </a:t>
            </a:r>
          </a:p>
        </p:txBody>
      </p:sp>
      <p:graphicFrame>
        <p:nvGraphicFramePr>
          <p:cNvPr id="6" name="Table 6">
            <a:extLst>
              <a:ext uri="{FF2B5EF4-FFF2-40B4-BE49-F238E27FC236}">
                <a16:creationId xmlns:a16="http://schemas.microsoft.com/office/drawing/2014/main" id="{D5018C92-97DE-40A1-B7A9-D6780291067F}"/>
              </a:ext>
            </a:extLst>
          </p:cNvPr>
          <p:cNvGraphicFramePr>
            <a:graphicFrameLocks noGrp="1"/>
          </p:cNvGraphicFramePr>
          <p:nvPr>
            <p:ph sz="half" idx="2"/>
            <p:extLst>
              <p:ext uri="{D42A27DB-BD31-4B8C-83A1-F6EECF244321}">
                <p14:modId xmlns:p14="http://schemas.microsoft.com/office/powerpoint/2010/main" val="1595388061"/>
              </p:ext>
            </p:extLst>
          </p:nvPr>
        </p:nvGraphicFramePr>
        <p:xfrm>
          <a:off x="7533861" y="2392680"/>
          <a:ext cx="3019062" cy="2590800"/>
        </p:xfrm>
        <a:graphic>
          <a:graphicData uri="http://schemas.openxmlformats.org/drawingml/2006/table">
            <a:tbl>
              <a:tblPr firstRow="1" bandRow="1">
                <a:tableStyleId>{5C22544A-7EE6-4342-B048-85BDC9FD1C3A}</a:tableStyleId>
              </a:tblPr>
              <a:tblGrid>
                <a:gridCol w="1500396">
                  <a:extLst>
                    <a:ext uri="{9D8B030D-6E8A-4147-A177-3AD203B41FA5}">
                      <a16:colId xmlns:a16="http://schemas.microsoft.com/office/drawing/2014/main" val="3018268618"/>
                    </a:ext>
                  </a:extLst>
                </a:gridCol>
                <a:gridCol w="1518666">
                  <a:extLst>
                    <a:ext uri="{9D8B030D-6E8A-4147-A177-3AD203B41FA5}">
                      <a16:colId xmlns:a16="http://schemas.microsoft.com/office/drawing/2014/main" val="1530257426"/>
                    </a:ext>
                  </a:extLst>
                </a:gridCol>
              </a:tblGrid>
              <a:tr h="460684">
                <a:tc>
                  <a:txBody>
                    <a:bodyPr/>
                    <a:lstStyle/>
                    <a:p>
                      <a:r>
                        <a:rPr lang="en-US" sz="2800" dirty="0"/>
                        <a:t>Age</a:t>
                      </a:r>
                    </a:p>
                  </a:txBody>
                  <a:tcPr/>
                </a:tc>
                <a:tc>
                  <a:txBody>
                    <a:bodyPr/>
                    <a:lstStyle/>
                    <a:p>
                      <a:r>
                        <a:rPr lang="en-US" sz="2800" dirty="0"/>
                        <a:t>Amount</a:t>
                      </a:r>
                    </a:p>
                  </a:txBody>
                  <a:tcPr/>
                </a:tc>
                <a:extLst>
                  <a:ext uri="{0D108BD9-81ED-4DB2-BD59-A6C34878D82A}">
                    <a16:rowId xmlns:a16="http://schemas.microsoft.com/office/drawing/2014/main" val="361462909"/>
                  </a:ext>
                </a:extLst>
              </a:tr>
              <a:tr h="460684">
                <a:tc>
                  <a:txBody>
                    <a:bodyPr/>
                    <a:lstStyle/>
                    <a:p>
                      <a:r>
                        <a:rPr lang="en-US" sz="2800" dirty="0"/>
                        <a:t>11u/12u</a:t>
                      </a:r>
                    </a:p>
                  </a:txBody>
                  <a:tcPr/>
                </a:tc>
                <a:tc>
                  <a:txBody>
                    <a:bodyPr/>
                    <a:lstStyle/>
                    <a:p>
                      <a:r>
                        <a:rPr lang="en-US" sz="2800" dirty="0"/>
                        <a:t>$100</a:t>
                      </a:r>
                    </a:p>
                  </a:txBody>
                  <a:tcPr/>
                </a:tc>
                <a:extLst>
                  <a:ext uri="{0D108BD9-81ED-4DB2-BD59-A6C34878D82A}">
                    <a16:rowId xmlns:a16="http://schemas.microsoft.com/office/drawing/2014/main" val="1865739020"/>
                  </a:ext>
                </a:extLst>
              </a:tr>
              <a:tr h="460684">
                <a:tc>
                  <a:txBody>
                    <a:bodyPr/>
                    <a:lstStyle/>
                    <a:p>
                      <a:r>
                        <a:rPr lang="en-US" sz="2800" dirty="0"/>
                        <a:t>13u-14u</a:t>
                      </a:r>
                    </a:p>
                  </a:txBody>
                  <a:tcPr/>
                </a:tc>
                <a:tc>
                  <a:txBody>
                    <a:bodyPr/>
                    <a:lstStyle/>
                    <a:p>
                      <a:r>
                        <a:rPr lang="en-US" sz="2800" dirty="0"/>
                        <a:t>$105</a:t>
                      </a:r>
                    </a:p>
                  </a:txBody>
                  <a:tcPr/>
                </a:tc>
                <a:extLst>
                  <a:ext uri="{0D108BD9-81ED-4DB2-BD59-A6C34878D82A}">
                    <a16:rowId xmlns:a16="http://schemas.microsoft.com/office/drawing/2014/main" val="3256604439"/>
                  </a:ext>
                </a:extLst>
              </a:tr>
              <a:tr h="460684">
                <a:tc>
                  <a:txBody>
                    <a:bodyPr/>
                    <a:lstStyle/>
                    <a:p>
                      <a:r>
                        <a:rPr lang="en-US" sz="2800" dirty="0"/>
                        <a:t>15u-16u</a:t>
                      </a:r>
                    </a:p>
                  </a:txBody>
                  <a:tcPr/>
                </a:tc>
                <a:tc>
                  <a:txBody>
                    <a:bodyPr/>
                    <a:lstStyle/>
                    <a:p>
                      <a:r>
                        <a:rPr lang="en-US" sz="2800" dirty="0"/>
                        <a:t>$115</a:t>
                      </a:r>
                    </a:p>
                  </a:txBody>
                  <a:tcPr/>
                </a:tc>
                <a:extLst>
                  <a:ext uri="{0D108BD9-81ED-4DB2-BD59-A6C34878D82A}">
                    <a16:rowId xmlns:a16="http://schemas.microsoft.com/office/drawing/2014/main" val="4292184917"/>
                  </a:ext>
                </a:extLst>
              </a:tr>
              <a:tr h="460684">
                <a:tc>
                  <a:txBody>
                    <a:bodyPr/>
                    <a:lstStyle/>
                    <a:p>
                      <a:r>
                        <a:rPr lang="en-US" sz="2800" dirty="0"/>
                        <a:t>17u-19u</a:t>
                      </a:r>
                    </a:p>
                  </a:txBody>
                  <a:tcPr/>
                </a:tc>
                <a:tc>
                  <a:txBody>
                    <a:bodyPr/>
                    <a:lstStyle/>
                    <a:p>
                      <a:r>
                        <a:rPr lang="en-US" sz="2800" dirty="0"/>
                        <a:t>$120</a:t>
                      </a:r>
                    </a:p>
                  </a:txBody>
                  <a:tcPr/>
                </a:tc>
                <a:extLst>
                  <a:ext uri="{0D108BD9-81ED-4DB2-BD59-A6C34878D82A}">
                    <a16:rowId xmlns:a16="http://schemas.microsoft.com/office/drawing/2014/main" val="2863489790"/>
                  </a:ext>
                </a:extLst>
              </a:tr>
            </a:tbl>
          </a:graphicData>
        </a:graphic>
      </p:graphicFrame>
      <p:pic>
        <p:nvPicPr>
          <p:cNvPr id="11" name="Picture 10" descr="Logo, company name&#10;&#10;Description automatically generated">
            <a:extLst>
              <a:ext uri="{FF2B5EF4-FFF2-40B4-BE49-F238E27FC236}">
                <a16:creationId xmlns:a16="http://schemas.microsoft.com/office/drawing/2014/main" id="{1F8A4D18-B41F-42D3-9FE6-9ACA0B1F85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3" name="Picture 2" descr="A football ball in a shield&#10;&#10;Description automatically generated">
            <a:extLst>
              <a:ext uri="{FF2B5EF4-FFF2-40B4-BE49-F238E27FC236}">
                <a16:creationId xmlns:a16="http://schemas.microsoft.com/office/drawing/2014/main" id="{F355908A-5A2D-32ED-B11C-74332A97DE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2867985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15F25-DFC4-41A5-BA44-32998FAE79F9}"/>
              </a:ext>
            </a:extLst>
          </p:cNvPr>
          <p:cNvSpPr>
            <a:spLocks noGrp="1"/>
          </p:cNvSpPr>
          <p:nvPr>
            <p:ph type="title"/>
          </p:nvPr>
        </p:nvSpPr>
        <p:spPr/>
        <p:txBody>
          <a:bodyPr/>
          <a:lstStyle/>
          <a:p>
            <a:r>
              <a:rPr lang="en-US" b="1" dirty="0">
                <a:latin typeface="+mn-lt"/>
              </a:rPr>
              <a:t>COMPETITION NOTES</a:t>
            </a:r>
          </a:p>
        </p:txBody>
      </p:sp>
      <p:sp>
        <p:nvSpPr>
          <p:cNvPr id="3" name="Content Placeholder 2">
            <a:extLst>
              <a:ext uri="{FF2B5EF4-FFF2-40B4-BE49-F238E27FC236}">
                <a16:creationId xmlns:a16="http://schemas.microsoft.com/office/drawing/2014/main" id="{74AB19B3-7938-4313-8065-CF71B37836FC}"/>
              </a:ext>
            </a:extLst>
          </p:cNvPr>
          <p:cNvSpPr>
            <a:spLocks noGrp="1"/>
          </p:cNvSpPr>
          <p:nvPr>
            <p:ph idx="1"/>
          </p:nvPr>
        </p:nvSpPr>
        <p:spPr/>
        <p:txBody>
          <a:bodyPr>
            <a:normAutofit fontScale="55000" lnSpcReduction="20000"/>
          </a:bodyPr>
          <a:lstStyle/>
          <a:p>
            <a:r>
              <a:rPr lang="en-US" sz="4000" b="1" dirty="0"/>
              <a:t>Additional Game Payment - $275 per match</a:t>
            </a:r>
          </a:p>
          <a:p>
            <a:pPr marL="0" indent="0">
              <a:buNone/>
            </a:pPr>
            <a:r>
              <a:rPr lang="en-US" sz="2900" dirty="0"/>
              <a:t>Must be paid in GOT Sport team account where teams registered for Presidents Cup no later than Thursday before the match with the exception of central pay clubs</a:t>
            </a:r>
          </a:p>
          <a:p>
            <a:pPr marL="0" indent="0">
              <a:buNone/>
            </a:pPr>
            <a:endParaRPr lang="en-US" sz="2000" dirty="0"/>
          </a:p>
          <a:p>
            <a:r>
              <a:rPr lang="en-US" sz="3400" b="1" dirty="0"/>
              <a:t>Game </a:t>
            </a:r>
            <a:r>
              <a:rPr lang="en-US" sz="3600" b="1" i="1" dirty="0"/>
              <a:t>schedule consideration</a:t>
            </a:r>
            <a:r>
              <a:rPr lang="en-US" sz="3400" b="1" dirty="0"/>
              <a:t> Form</a:t>
            </a:r>
            <a:endParaRPr lang="en-US" sz="3400" dirty="0"/>
          </a:p>
          <a:p>
            <a:endParaRPr lang="en-US" b="1" dirty="0"/>
          </a:p>
          <a:p>
            <a:r>
              <a:rPr lang="en-US" sz="3400" b="1" dirty="0"/>
              <a:t>Check-in Procedure</a:t>
            </a:r>
          </a:p>
          <a:p>
            <a:pPr marL="0" indent="0">
              <a:buNone/>
            </a:pPr>
            <a:r>
              <a:rPr lang="en-US" sz="3200" dirty="0"/>
              <a:t>Only team representative will check in at headquarters 1 hour prior to match starting time</a:t>
            </a:r>
          </a:p>
          <a:p>
            <a:pPr marL="0" indent="0">
              <a:buNone/>
            </a:pPr>
            <a:r>
              <a:rPr lang="en-US" sz="3200" dirty="0"/>
              <a:t>Home team serves as field marshal</a:t>
            </a:r>
          </a:p>
          <a:p>
            <a:pPr marL="0" indent="0">
              <a:buNone/>
            </a:pPr>
            <a:r>
              <a:rPr lang="en-US" sz="3200" dirty="0"/>
              <a:t>Referees will check in players and team bench personnel on field before match </a:t>
            </a:r>
          </a:p>
          <a:p>
            <a:pPr marL="0" indent="0">
              <a:buNone/>
            </a:pPr>
            <a:endParaRPr lang="en-US" dirty="0"/>
          </a:p>
          <a:p>
            <a:r>
              <a:rPr lang="en-US" sz="3800" b="1" dirty="0"/>
              <a:t>Suspension List</a:t>
            </a:r>
          </a:p>
          <a:p>
            <a:pPr marL="0" indent="0">
              <a:buNone/>
            </a:pPr>
            <a:r>
              <a:rPr lang="en-US" dirty="0"/>
              <a:t> </a:t>
            </a:r>
            <a:r>
              <a:rPr lang="en-US" b="1" dirty="0"/>
              <a:t> </a:t>
            </a:r>
          </a:p>
          <a:p>
            <a:pPr marL="0" indent="0">
              <a:buNone/>
            </a:pPr>
            <a:r>
              <a:rPr lang="en-US" dirty="0"/>
              <a:t> </a:t>
            </a:r>
          </a:p>
        </p:txBody>
      </p:sp>
    </p:spTree>
    <p:extLst>
      <p:ext uri="{BB962C8B-B14F-4D97-AF65-F5344CB8AC3E}">
        <p14:creationId xmlns:p14="http://schemas.microsoft.com/office/powerpoint/2010/main" val="228556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2BF3-D4F8-4A9C-88C9-DD0404CB8A71}"/>
              </a:ext>
            </a:extLst>
          </p:cNvPr>
          <p:cNvSpPr>
            <a:spLocks noGrp="1"/>
          </p:cNvSpPr>
          <p:nvPr>
            <p:ph type="title"/>
          </p:nvPr>
        </p:nvSpPr>
        <p:spPr/>
        <p:txBody>
          <a:bodyPr/>
          <a:lstStyle/>
          <a:p>
            <a:r>
              <a:rPr lang="en-US" b="1" dirty="0">
                <a:latin typeface="+mn-lt"/>
              </a:rPr>
              <a:t>Rule Reminders</a:t>
            </a:r>
          </a:p>
        </p:txBody>
      </p:sp>
      <p:sp>
        <p:nvSpPr>
          <p:cNvPr id="3" name="Content Placeholder 2">
            <a:extLst>
              <a:ext uri="{FF2B5EF4-FFF2-40B4-BE49-F238E27FC236}">
                <a16:creationId xmlns:a16="http://schemas.microsoft.com/office/drawing/2014/main" id="{E5AF2A42-52F6-418C-B759-13F26D90A930}"/>
              </a:ext>
            </a:extLst>
          </p:cNvPr>
          <p:cNvSpPr>
            <a:spLocks noGrp="1"/>
          </p:cNvSpPr>
          <p:nvPr>
            <p:ph idx="1"/>
          </p:nvPr>
        </p:nvSpPr>
        <p:spPr/>
        <p:txBody>
          <a:bodyPr>
            <a:normAutofit lnSpcReduction="10000"/>
          </a:bodyPr>
          <a:lstStyle/>
          <a:p>
            <a:r>
              <a:rPr lang="en-US" sz="2000" dirty="0"/>
              <a:t>Head Injury/Evaluation  </a:t>
            </a:r>
          </a:p>
          <a:p>
            <a:r>
              <a:rPr lang="en-US" sz="2000" dirty="0"/>
              <a:t>No players from National League or National Conference Division 1</a:t>
            </a:r>
            <a:br>
              <a:rPr lang="en-US" sz="2000" dirty="0"/>
            </a:br>
            <a:r>
              <a:rPr lang="en-US" sz="2000" dirty="0"/>
              <a:t>May add club pass players not on any State or Presidents Cup roster</a:t>
            </a:r>
          </a:p>
          <a:p>
            <a:r>
              <a:rPr lang="en-US" sz="2000" dirty="0"/>
              <a:t>Teams and players can only participate in one Cup competition</a:t>
            </a:r>
          </a:p>
          <a:p>
            <a:r>
              <a:rPr lang="en-US" sz="2000" dirty="0"/>
              <a:t>Winning team submits match report</a:t>
            </a:r>
          </a:p>
          <a:p>
            <a:r>
              <a:rPr lang="en-US" sz="2000" dirty="0"/>
              <a:t>Players on approved rosters but not on game roster can be on bench but not in uniform (exception:  suspended players)</a:t>
            </a:r>
          </a:p>
          <a:p>
            <a:r>
              <a:rPr lang="en-US" sz="2000" dirty="0"/>
              <a:t>Home team wears lighter jersey and </a:t>
            </a:r>
            <a:r>
              <a:rPr lang="en-US" sz="2000" b="1" dirty="0"/>
              <a:t>socks</a:t>
            </a:r>
            <a:r>
              <a:rPr lang="en-US" sz="2000" dirty="0"/>
              <a:t>; Visiting team wears dark jersey and </a:t>
            </a:r>
            <a:r>
              <a:rPr lang="en-US" sz="2000" b="1" dirty="0"/>
              <a:t>socks </a:t>
            </a:r>
            <a:r>
              <a:rPr lang="en-US" sz="2000" dirty="0"/>
              <a:t>(home team changes if conflict; SOCKS MUST MATCH THE PREDOMINATE COLOR OF THE JERSEY)</a:t>
            </a:r>
          </a:p>
          <a:p>
            <a:r>
              <a:rPr lang="en-US" sz="2000" dirty="0"/>
              <a:t>Leggings &amp; Undershirts</a:t>
            </a:r>
          </a:p>
          <a:p>
            <a:r>
              <a:rPr lang="en-US" sz="2000" dirty="0"/>
              <a:t>Tied games in all rounds – overtime, then penalty kicks    </a:t>
            </a:r>
          </a:p>
          <a:p>
            <a:r>
              <a:rPr lang="en-US" sz="2000" dirty="0"/>
              <a:t>Substitutions – unlimited for all age groups  </a:t>
            </a:r>
          </a:p>
        </p:txBody>
      </p:sp>
    </p:spTree>
    <p:extLst>
      <p:ext uri="{BB962C8B-B14F-4D97-AF65-F5344CB8AC3E}">
        <p14:creationId xmlns:p14="http://schemas.microsoft.com/office/powerpoint/2010/main" val="222533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A083A-1AE0-4DE4-B884-46129708AA11}"/>
              </a:ext>
            </a:extLst>
          </p:cNvPr>
          <p:cNvSpPr>
            <a:spLocks noGrp="1"/>
          </p:cNvSpPr>
          <p:nvPr>
            <p:ph type="title"/>
          </p:nvPr>
        </p:nvSpPr>
        <p:spPr/>
        <p:txBody>
          <a:bodyPr/>
          <a:lstStyle/>
          <a:p>
            <a:r>
              <a:rPr lang="en-US" b="1" dirty="0">
                <a:latin typeface="+mn-lt"/>
              </a:rPr>
              <a:t>Rosters</a:t>
            </a:r>
          </a:p>
        </p:txBody>
      </p:sp>
      <p:sp>
        <p:nvSpPr>
          <p:cNvPr id="3" name="Content Placeholder 2">
            <a:extLst>
              <a:ext uri="{FF2B5EF4-FFF2-40B4-BE49-F238E27FC236}">
                <a16:creationId xmlns:a16="http://schemas.microsoft.com/office/drawing/2014/main" id="{3FB9B525-B7C2-4078-92DE-910867E24FB0}"/>
              </a:ext>
            </a:extLst>
          </p:cNvPr>
          <p:cNvSpPr>
            <a:spLocks noGrp="1"/>
          </p:cNvSpPr>
          <p:nvPr>
            <p:ph idx="1"/>
          </p:nvPr>
        </p:nvSpPr>
        <p:spPr>
          <a:xfrm>
            <a:off x="838200" y="1825625"/>
            <a:ext cx="10515600" cy="4751344"/>
          </a:xfrm>
        </p:spPr>
        <p:txBody>
          <a:bodyPr>
            <a:normAutofit lnSpcReduction="10000"/>
          </a:bodyPr>
          <a:lstStyle/>
          <a:p>
            <a:r>
              <a:rPr lang="en-US" dirty="0"/>
              <a:t>Freeze Dates: </a:t>
            </a:r>
          </a:p>
          <a:p>
            <a:pPr lvl="1"/>
            <a:r>
              <a:rPr lang="en-US" b="1" i="1" dirty="0"/>
              <a:t>April 8</a:t>
            </a:r>
            <a:r>
              <a:rPr lang="en-US" b="1" i="1" baseline="30000" dirty="0"/>
              <a:t>th</a:t>
            </a:r>
            <a:r>
              <a:rPr lang="en-US" b="1" i="1" dirty="0"/>
              <a:t>  				Boys</a:t>
            </a:r>
            <a:r>
              <a:rPr lang="en-US" dirty="0"/>
              <a:t> 11u – 19u – Cloning Date April 1</a:t>
            </a:r>
            <a:r>
              <a:rPr lang="en-US" baseline="30000" dirty="0"/>
              <a:t>st</a:t>
            </a:r>
            <a:r>
              <a:rPr lang="en-US" dirty="0"/>
              <a:t> </a:t>
            </a:r>
          </a:p>
          <a:p>
            <a:pPr marL="457200" lvl="1" indent="0">
              <a:buNone/>
            </a:pPr>
            <a:endParaRPr lang="en-US" dirty="0"/>
          </a:p>
          <a:p>
            <a:pPr lvl="1"/>
            <a:r>
              <a:rPr lang="en-US" b="1" i="1" dirty="0"/>
              <a:t>April 15</a:t>
            </a:r>
            <a:r>
              <a:rPr lang="en-US" b="1" i="1" baseline="30000" dirty="0"/>
              <a:t>th</a:t>
            </a:r>
            <a:r>
              <a:rPr lang="en-US" b="1" i="1" dirty="0"/>
              <a:t> 			Girls </a:t>
            </a:r>
            <a:r>
              <a:rPr lang="en-US" dirty="0"/>
              <a:t>11u – 19u – Cloning Date April 8</a:t>
            </a:r>
            <a:r>
              <a:rPr lang="en-US" baseline="30000" dirty="0"/>
              <a:t>th</a:t>
            </a:r>
            <a:r>
              <a:rPr lang="en-US" dirty="0"/>
              <a:t>  </a:t>
            </a:r>
          </a:p>
          <a:p>
            <a:pPr lvl="1"/>
            <a:endParaRPr lang="en-US" dirty="0"/>
          </a:p>
          <a:p>
            <a:pPr lvl="1"/>
            <a:r>
              <a:rPr lang="en-US" b="1" dirty="0"/>
              <a:t>Rosters will be CLONED by the State Office from your 2025-2026 MSYSA Official Travel Roster.  Please contact your Club Administrator to confirm that your official roster is correct.   Only PRIMARY players are CLONED to the Presidents Cup roster.  Club pass players can be added as long as they don’t appear on another cup roster.  Total maximum roster for 13u through 19u is 22 players, 11u &amp; 12u maximum is 16 players.</a:t>
            </a:r>
          </a:p>
          <a:p>
            <a:pPr lvl="1"/>
            <a:endParaRPr lang="en-US" b="1" dirty="0"/>
          </a:p>
          <a:p>
            <a:r>
              <a:rPr lang="en-US" dirty="0"/>
              <a:t>Support Tickets - Instructions can be found on the MSYSA website</a:t>
            </a:r>
          </a:p>
          <a:p>
            <a:endParaRPr lang="en-US" dirty="0"/>
          </a:p>
        </p:txBody>
      </p:sp>
      <p:pic>
        <p:nvPicPr>
          <p:cNvPr id="7" name="Picture 6" descr="Logo, company name&#10;&#10;Description automatically generated">
            <a:extLst>
              <a:ext uri="{FF2B5EF4-FFF2-40B4-BE49-F238E27FC236}">
                <a16:creationId xmlns:a16="http://schemas.microsoft.com/office/drawing/2014/main" id="{900815E6-D70A-407D-AE74-95D12CC24D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67B5B2CD-65B0-B0A9-730D-80DF1A8C81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1925687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72CDE-F3F5-EAF4-F4A4-525E9D1F0565}"/>
              </a:ext>
            </a:extLst>
          </p:cNvPr>
          <p:cNvSpPr>
            <a:spLocks noGrp="1"/>
          </p:cNvSpPr>
          <p:nvPr>
            <p:ph type="title"/>
          </p:nvPr>
        </p:nvSpPr>
        <p:spPr/>
        <p:txBody>
          <a:bodyPr/>
          <a:lstStyle/>
          <a:p>
            <a:r>
              <a:rPr lang="en-US" dirty="0"/>
              <a:t>MSYSA Cup Sponsorship Opportunities</a:t>
            </a:r>
          </a:p>
        </p:txBody>
      </p:sp>
      <p:sp>
        <p:nvSpPr>
          <p:cNvPr id="3" name="Content Placeholder 2">
            <a:extLst>
              <a:ext uri="{FF2B5EF4-FFF2-40B4-BE49-F238E27FC236}">
                <a16:creationId xmlns:a16="http://schemas.microsoft.com/office/drawing/2014/main" id="{3D3D65AA-875C-CD59-26C0-9EBD8AABE734}"/>
              </a:ext>
            </a:extLst>
          </p:cNvPr>
          <p:cNvSpPr>
            <a:spLocks noGrp="1"/>
          </p:cNvSpPr>
          <p:nvPr>
            <p:ph idx="1"/>
          </p:nvPr>
        </p:nvSpPr>
        <p:spPr/>
        <p:txBody>
          <a:bodyPr>
            <a:normAutofit fontScale="85000" lnSpcReduction="20000"/>
          </a:bodyPr>
          <a:lstStyle/>
          <a:p>
            <a:r>
              <a:rPr lang="en-US" b="1" i="1" dirty="0"/>
              <a:t>Marketing Audience</a:t>
            </a:r>
            <a:br>
              <a:rPr lang="en-US" b="1" i="1" dirty="0"/>
            </a:br>
            <a:r>
              <a:rPr lang="en-US" b="1" i="1" dirty="0"/>
              <a:t>	</a:t>
            </a:r>
            <a:r>
              <a:rPr lang="en-US" dirty="0"/>
              <a:t>Direct audience includes 350 teams; 5,600 youth soccer players;</a:t>
            </a:r>
            <a:br>
              <a:rPr lang="en-US" dirty="0"/>
            </a:br>
            <a:r>
              <a:rPr lang="en-US" dirty="0"/>
              <a:t>	2,000 officials including coaches, managers, referees, and</a:t>
            </a:r>
            <a:br>
              <a:rPr lang="en-US" dirty="0"/>
            </a:br>
            <a:r>
              <a:rPr lang="en-US" dirty="0"/>
              <a:t>	volunteers; and at least 15,000 parents, siblings, relatives, </a:t>
            </a:r>
            <a:br>
              <a:rPr lang="en-US" dirty="0"/>
            </a:br>
            <a:r>
              <a:rPr lang="en-US" dirty="0"/>
              <a:t>	friends, and spectators – </a:t>
            </a:r>
            <a:r>
              <a:rPr lang="en-US" i="1" dirty="0"/>
              <a:t>all from Maryland or the District of</a:t>
            </a:r>
            <a:br>
              <a:rPr lang="en-US" i="1" dirty="0"/>
            </a:br>
            <a:r>
              <a:rPr lang="en-US" i="1" dirty="0"/>
              <a:t>	Columbia</a:t>
            </a:r>
            <a:br>
              <a:rPr lang="en-US" i="1" dirty="0"/>
            </a:br>
            <a:r>
              <a:rPr lang="en-US" i="1" dirty="0"/>
              <a:t>	</a:t>
            </a:r>
            <a:r>
              <a:rPr lang="en-US" dirty="0"/>
              <a:t>MSYSA sponsors two cup events each year – National</a:t>
            </a:r>
            <a:br>
              <a:rPr lang="en-US" dirty="0"/>
            </a:br>
            <a:r>
              <a:rPr lang="en-US" dirty="0"/>
              <a:t>	Championship Series and Presidents Cup</a:t>
            </a:r>
          </a:p>
          <a:p>
            <a:r>
              <a:rPr lang="en-US" b="1" i="1" dirty="0"/>
              <a:t>Two Categories</a:t>
            </a:r>
            <a:br>
              <a:rPr lang="en-US" b="1" i="1" dirty="0"/>
            </a:br>
            <a:r>
              <a:rPr lang="en-US" b="1" i="1" dirty="0"/>
              <a:t>	</a:t>
            </a:r>
            <a:r>
              <a:rPr lang="en-US" dirty="0"/>
              <a:t>Principal Name Sponsor</a:t>
            </a:r>
            <a:br>
              <a:rPr lang="en-US" dirty="0"/>
            </a:br>
            <a:r>
              <a:rPr lang="en-US" dirty="0"/>
              <a:t>	Individual Round Sponsor</a:t>
            </a:r>
            <a:endParaRPr lang="en-US" b="1" i="1" dirty="0"/>
          </a:p>
          <a:p>
            <a:endParaRPr lang="en-US" i="1" dirty="0"/>
          </a:p>
          <a:p>
            <a:r>
              <a:rPr lang="en-US" dirty="0"/>
              <a:t> </a:t>
            </a:r>
            <a:r>
              <a:rPr lang="en-US" b="1" i="1" dirty="0"/>
              <a:t>Contact for more information – Brad Roos  </a:t>
            </a:r>
            <a:r>
              <a:rPr lang="en-US" b="1" i="1" dirty="0">
                <a:hlinkClick r:id="rId2"/>
              </a:rPr>
              <a:t>cups@msysa.org</a:t>
            </a:r>
            <a:r>
              <a:rPr lang="en-US" b="1" i="1" dirty="0"/>
              <a:t> </a:t>
            </a:r>
            <a:br>
              <a:rPr lang="en-US" dirty="0"/>
            </a:br>
            <a:r>
              <a:rPr lang="en-US" dirty="0"/>
              <a:t>	</a:t>
            </a:r>
            <a:r>
              <a:rPr lang="en-US" b="1" dirty="0"/>
              <a:t> </a:t>
            </a:r>
            <a:endParaRPr lang="en-US" b="1" i="1" dirty="0"/>
          </a:p>
        </p:txBody>
      </p:sp>
    </p:spTree>
    <p:extLst>
      <p:ext uri="{BB962C8B-B14F-4D97-AF65-F5344CB8AC3E}">
        <p14:creationId xmlns:p14="http://schemas.microsoft.com/office/powerpoint/2010/main" val="1197933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80EB-8364-AB32-DBBA-D3FCB412D6A9}"/>
              </a:ext>
            </a:extLst>
          </p:cNvPr>
          <p:cNvSpPr>
            <a:spLocks noGrp="1"/>
          </p:cNvSpPr>
          <p:nvPr>
            <p:ph type="title"/>
          </p:nvPr>
        </p:nvSpPr>
        <p:spPr/>
        <p:txBody>
          <a:bodyPr/>
          <a:lstStyle/>
          <a:p>
            <a:r>
              <a:rPr lang="en-US" b="1" i="1" dirty="0"/>
              <a:t>Cup</a:t>
            </a:r>
            <a:r>
              <a:rPr lang="en-US" dirty="0"/>
              <a:t> </a:t>
            </a:r>
            <a:r>
              <a:rPr lang="en-US" b="1" i="1" dirty="0"/>
              <a:t>Results &amp; Marketing</a:t>
            </a:r>
            <a:endParaRPr lang="en-US" dirty="0"/>
          </a:p>
        </p:txBody>
      </p:sp>
      <p:sp>
        <p:nvSpPr>
          <p:cNvPr id="3" name="Content Placeholder 2">
            <a:extLst>
              <a:ext uri="{FF2B5EF4-FFF2-40B4-BE49-F238E27FC236}">
                <a16:creationId xmlns:a16="http://schemas.microsoft.com/office/drawing/2014/main" id="{40E72D71-B8C4-4D71-FE04-357A5E5C8367}"/>
              </a:ext>
            </a:extLst>
          </p:cNvPr>
          <p:cNvSpPr>
            <a:spLocks noGrp="1"/>
          </p:cNvSpPr>
          <p:nvPr>
            <p:ph idx="1"/>
          </p:nvPr>
        </p:nvSpPr>
        <p:spPr/>
        <p:txBody>
          <a:bodyPr/>
          <a:lstStyle/>
          <a:p>
            <a:pPr marL="0" indent="0">
              <a:buNone/>
            </a:pPr>
            <a:r>
              <a:rPr lang="en-US" dirty="0"/>
              <a:t>Adding three new ways that teams can post information on their cup match</a:t>
            </a:r>
          </a:p>
          <a:p>
            <a:endParaRPr lang="en-US" dirty="0"/>
          </a:p>
          <a:p>
            <a:r>
              <a:rPr lang="en-US" b="1" i="1" dirty="0"/>
              <a:t>Scores posted to MSYSA web page each week and also on Facebook and Instagram</a:t>
            </a:r>
          </a:p>
          <a:p>
            <a:r>
              <a:rPr lang="en-US" b="1" i="1" dirty="0"/>
              <a:t>Teams can send in a brief narrative about the match to be posted on web page and social media</a:t>
            </a:r>
          </a:p>
          <a:p>
            <a:r>
              <a:rPr lang="en-US" b="1" i="1" dirty="0"/>
              <a:t>Coaches and/or captains can send in a video from the match after completion</a:t>
            </a:r>
          </a:p>
        </p:txBody>
      </p:sp>
    </p:spTree>
    <p:extLst>
      <p:ext uri="{BB962C8B-B14F-4D97-AF65-F5344CB8AC3E}">
        <p14:creationId xmlns:p14="http://schemas.microsoft.com/office/powerpoint/2010/main" val="602403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DC6F4-B9E1-77F6-2D92-52C4B12F2C96}"/>
              </a:ext>
            </a:extLst>
          </p:cNvPr>
          <p:cNvSpPr>
            <a:spLocks noGrp="1"/>
          </p:cNvSpPr>
          <p:nvPr>
            <p:ph type="title"/>
          </p:nvPr>
        </p:nvSpPr>
        <p:spPr/>
        <p:txBody>
          <a:bodyPr/>
          <a:lstStyle/>
          <a:p>
            <a:r>
              <a:rPr lang="en-US" dirty="0"/>
              <a:t>Age Group/Draw Considerations</a:t>
            </a:r>
          </a:p>
        </p:txBody>
      </p:sp>
      <p:sp>
        <p:nvSpPr>
          <p:cNvPr id="3" name="Content Placeholder 2">
            <a:extLst>
              <a:ext uri="{FF2B5EF4-FFF2-40B4-BE49-F238E27FC236}">
                <a16:creationId xmlns:a16="http://schemas.microsoft.com/office/drawing/2014/main" id="{F5F6085A-97D2-4B4A-E27A-F21E73678BB5}"/>
              </a:ext>
            </a:extLst>
          </p:cNvPr>
          <p:cNvSpPr>
            <a:spLocks noGrp="1"/>
          </p:cNvSpPr>
          <p:nvPr>
            <p:ph idx="1"/>
          </p:nvPr>
        </p:nvSpPr>
        <p:spPr/>
        <p:txBody>
          <a:bodyPr/>
          <a:lstStyle/>
          <a:p>
            <a:endParaRPr lang="en-US" dirty="0"/>
          </a:p>
          <a:p>
            <a:r>
              <a:rPr lang="en-US" dirty="0"/>
              <a:t>Last year’s finalist can be seeded #1 if they return at least 50% of their players from their 2025 cup roster to their 2026 MSYSA roster</a:t>
            </a:r>
          </a:p>
          <a:p>
            <a:endParaRPr lang="en-US" dirty="0"/>
          </a:p>
          <a:p>
            <a:r>
              <a:rPr lang="en-US" dirty="0"/>
              <a:t>If an age group last year had less than 4 teams – the champion does not have to automatically move up to state cup and can be seeded if they have continuity and do not play in the National Conference Division 1  </a:t>
            </a:r>
          </a:p>
        </p:txBody>
      </p:sp>
    </p:spTree>
    <p:extLst>
      <p:ext uri="{BB962C8B-B14F-4D97-AF65-F5344CB8AC3E}">
        <p14:creationId xmlns:p14="http://schemas.microsoft.com/office/powerpoint/2010/main" val="2000139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CCE81-8887-CEE1-413F-F7C01269CE27}"/>
              </a:ext>
            </a:extLst>
          </p:cNvPr>
          <p:cNvSpPr>
            <a:spLocks noGrp="1"/>
          </p:cNvSpPr>
          <p:nvPr>
            <p:ph type="title"/>
          </p:nvPr>
        </p:nvSpPr>
        <p:spPr/>
        <p:txBody>
          <a:bodyPr/>
          <a:lstStyle/>
          <a:p>
            <a:r>
              <a:rPr lang="en-US" dirty="0"/>
              <a:t>11u Girls (5 teams)</a:t>
            </a:r>
          </a:p>
        </p:txBody>
      </p:sp>
      <p:sp>
        <p:nvSpPr>
          <p:cNvPr id="3" name="Content Placeholder 2">
            <a:extLst>
              <a:ext uri="{FF2B5EF4-FFF2-40B4-BE49-F238E27FC236}">
                <a16:creationId xmlns:a16="http://schemas.microsoft.com/office/drawing/2014/main" id="{63647A29-5535-045B-DC15-ABB531237C37}"/>
              </a:ext>
            </a:extLst>
          </p:cNvPr>
          <p:cNvSpPr>
            <a:spLocks noGrp="1"/>
          </p:cNvSpPr>
          <p:nvPr>
            <p:ph idx="1"/>
          </p:nvPr>
        </p:nvSpPr>
        <p:spPr/>
        <p:txBody>
          <a:bodyPr>
            <a:normAutofit lnSpcReduction="10000"/>
          </a:bodyPr>
          <a:lstStyle/>
          <a:p>
            <a:endParaRPr lang="en-US" dirty="0"/>
          </a:p>
          <a:p>
            <a:r>
              <a:rPr lang="en-US" b="1" i="1" dirty="0"/>
              <a:t>Quarter-Finals			</a:t>
            </a:r>
            <a:r>
              <a:rPr lang="en-US" dirty="0"/>
              <a:t>Saturday, May 9</a:t>
            </a:r>
            <a:r>
              <a:rPr lang="en-US" baseline="30000" dirty="0"/>
              <a:t>th</a:t>
            </a:r>
            <a:r>
              <a:rPr lang="en-US" dirty="0"/>
              <a:t> </a:t>
            </a:r>
            <a:endParaRPr lang="en-US" b="1" i="1" dirty="0"/>
          </a:p>
          <a:p>
            <a:endParaRPr lang="en-US" b="1" i="1" dirty="0"/>
          </a:p>
          <a:p>
            <a:r>
              <a:rPr lang="en-US" b="1" i="1" dirty="0"/>
              <a:t>Semi-Finals			</a:t>
            </a:r>
            <a:r>
              <a:rPr lang="en-US" dirty="0"/>
              <a:t>Sunday, May 17</a:t>
            </a:r>
            <a:r>
              <a:rPr lang="en-US" baseline="30000" dirty="0"/>
              <a:t>th</a:t>
            </a:r>
            <a:endParaRPr lang="en-US" dirty="0"/>
          </a:p>
          <a:p>
            <a:endParaRPr lang="en-US" b="1" i="1" dirty="0"/>
          </a:p>
          <a:p>
            <a:r>
              <a:rPr lang="en-US" b="1" i="1" dirty="0"/>
              <a:t>Finals				</a:t>
            </a:r>
            <a:r>
              <a:rPr lang="en-US" dirty="0"/>
              <a:t>Saturday, May 30</a:t>
            </a:r>
            <a:r>
              <a:rPr lang="en-US" baseline="30000" dirty="0"/>
              <a:t>th</a:t>
            </a:r>
            <a:r>
              <a:rPr lang="en-US" dirty="0"/>
              <a:t> </a:t>
            </a:r>
          </a:p>
          <a:p>
            <a:endParaRPr lang="en-US" b="1" i="1" dirty="0"/>
          </a:p>
          <a:p>
            <a:pPr marL="0" indent="0">
              <a:buNone/>
            </a:pPr>
            <a:r>
              <a:rPr lang="en-US" i="1" dirty="0"/>
              <a:t>All matches will be played at the Maryland </a:t>
            </a:r>
            <a:r>
              <a:rPr lang="en-US" i="1" dirty="0" err="1"/>
              <a:t>Soccerplex</a:t>
            </a:r>
            <a:r>
              <a:rPr lang="en-US" b="1" i="1" dirty="0"/>
              <a:t>				</a:t>
            </a:r>
          </a:p>
        </p:txBody>
      </p:sp>
    </p:spTree>
    <p:extLst>
      <p:ext uri="{BB962C8B-B14F-4D97-AF65-F5344CB8AC3E}">
        <p14:creationId xmlns:p14="http://schemas.microsoft.com/office/powerpoint/2010/main" val="3936784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dirty="0">
                <a:latin typeface="+mn-lt"/>
              </a:rPr>
              <a:t>11u  Boys (9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77500" lnSpcReduction="20000"/>
          </a:bodyPr>
          <a:lstStyle/>
          <a:p>
            <a:endParaRPr lang="en-US" b="1" i="1" dirty="0"/>
          </a:p>
          <a:p>
            <a:pPr marL="0" indent="0">
              <a:buNone/>
            </a:pPr>
            <a:r>
              <a:rPr lang="en-US" b="1" i="1" dirty="0"/>
              <a:t>Round of 16			</a:t>
            </a:r>
            <a:r>
              <a:rPr lang="en-US" dirty="0"/>
              <a:t>Sunday, April 12</a:t>
            </a:r>
            <a:r>
              <a:rPr lang="en-US" baseline="30000" dirty="0"/>
              <a:t>th</a:t>
            </a:r>
            <a:r>
              <a:rPr lang="en-US" dirty="0"/>
              <a:t> </a:t>
            </a:r>
            <a:endParaRPr lang="en-US" b="1" i="1" dirty="0"/>
          </a:p>
          <a:p>
            <a:pPr marL="0" indent="0">
              <a:buNone/>
            </a:pPr>
            <a:endParaRPr lang="en-US" b="1" i="1" dirty="0"/>
          </a:p>
          <a:p>
            <a:pPr marL="0" indent="0">
              <a:buNone/>
            </a:pPr>
            <a:r>
              <a:rPr lang="en-US" b="1" i="1" dirty="0"/>
              <a:t>Quarter-Finals			</a:t>
            </a:r>
            <a:r>
              <a:rPr lang="en-US" dirty="0"/>
              <a:t>Sunday, May 3</a:t>
            </a:r>
            <a:r>
              <a:rPr lang="en-US" baseline="30000" dirty="0"/>
              <a:t>rd</a:t>
            </a:r>
            <a:r>
              <a:rPr lang="en-US" dirty="0"/>
              <a:t>  </a:t>
            </a:r>
            <a:endParaRPr lang="en-US" b="1" i="1" dirty="0"/>
          </a:p>
          <a:p>
            <a:pPr marL="0" indent="0">
              <a:buNone/>
            </a:pPr>
            <a:endParaRPr lang="en-US" b="1" dirty="0"/>
          </a:p>
          <a:p>
            <a:pPr marL="0" indent="0">
              <a:buNone/>
            </a:pPr>
            <a:r>
              <a:rPr lang="en-US" b="1" dirty="0"/>
              <a:t>Semi-Finals			</a:t>
            </a:r>
            <a:r>
              <a:rPr lang="en-US" dirty="0"/>
              <a:t>Sunday, May 17</a:t>
            </a:r>
            <a:r>
              <a:rPr lang="en-US" baseline="30000" dirty="0"/>
              <a:t>th</a:t>
            </a:r>
            <a:r>
              <a:rPr lang="en-US" dirty="0"/>
              <a:t> 			</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endParaRPr lang="en-US" b="1"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C07E15D3-0093-F314-258A-832133D42A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3899326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dirty="0">
                <a:latin typeface="+mn-lt"/>
              </a:rPr>
              <a:t>12u Girls (5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92500" lnSpcReduction="20000"/>
          </a:bodyPr>
          <a:lstStyle/>
          <a:p>
            <a:endParaRPr lang="en-US" b="1" i="1" dirty="0"/>
          </a:p>
          <a:p>
            <a:pPr marL="0" indent="0">
              <a:buNone/>
            </a:pPr>
            <a:endParaRPr lang="en-US" b="1" baseline="30000" dirty="0"/>
          </a:p>
          <a:p>
            <a:pPr marL="0" indent="0">
              <a:buNone/>
            </a:pPr>
            <a:r>
              <a:rPr lang="en-US" b="1" dirty="0"/>
              <a:t>Quarter-Finals		</a:t>
            </a:r>
            <a:r>
              <a:rPr lang="en-US" dirty="0"/>
              <a:t>Saturday, May 9</a:t>
            </a:r>
            <a:r>
              <a:rPr lang="en-US" baseline="30000" dirty="0"/>
              <a:t>th</a:t>
            </a:r>
            <a:r>
              <a:rPr lang="en-US" dirty="0"/>
              <a:t> </a:t>
            </a:r>
          </a:p>
          <a:p>
            <a:pPr marL="0" indent="0">
              <a:buNone/>
            </a:pPr>
            <a:endParaRPr lang="en-US" b="1" dirty="0"/>
          </a:p>
          <a:p>
            <a:pPr marL="0" indent="0">
              <a:buNone/>
            </a:pPr>
            <a:r>
              <a:rPr lang="en-US" b="1" dirty="0"/>
              <a:t>Semi-Finals			</a:t>
            </a:r>
            <a:r>
              <a:rPr lang="en-US" dirty="0"/>
              <a:t>Sunday, May 17</a:t>
            </a:r>
            <a:r>
              <a:rPr lang="en-US" baseline="30000" dirty="0"/>
              <a:t>th</a:t>
            </a:r>
            <a:r>
              <a:rPr lang="en-US" dirty="0"/>
              <a:t> 		</a:t>
            </a:r>
          </a:p>
          <a:p>
            <a:pPr marL="0" indent="0">
              <a:buNone/>
            </a:pPr>
            <a:endParaRPr lang="en-US" b="1" dirty="0"/>
          </a:p>
          <a:p>
            <a:pPr marL="0" indent="0">
              <a:buNone/>
            </a:pPr>
            <a:r>
              <a:rPr lang="en-US" b="1" dirty="0"/>
              <a:t>Final				</a:t>
            </a:r>
            <a:r>
              <a:rPr lang="en-US" dirty="0"/>
              <a:t>Saturday, May 30</a:t>
            </a:r>
            <a:r>
              <a:rPr lang="en-US" baseline="30000" dirty="0"/>
              <a:t>th</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endParaRPr lang="en-US" b="1"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42C07A57-3CF1-E64D-5D7E-5842F15EF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4288927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923DC-6BA2-162A-EE26-81479C65E576}"/>
              </a:ext>
            </a:extLst>
          </p:cNvPr>
          <p:cNvSpPr>
            <a:spLocks noGrp="1"/>
          </p:cNvSpPr>
          <p:nvPr>
            <p:ph type="title"/>
          </p:nvPr>
        </p:nvSpPr>
        <p:spPr/>
        <p:txBody>
          <a:bodyPr/>
          <a:lstStyle/>
          <a:p>
            <a:r>
              <a:rPr lang="en-US" dirty="0"/>
              <a:t>2025 Presidents Cup Highlights</a:t>
            </a:r>
          </a:p>
        </p:txBody>
      </p:sp>
      <p:sp>
        <p:nvSpPr>
          <p:cNvPr id="3" name="Content Placeholder 2">
            <a:extLst>
              <a:ext uri="{FF2B5EF4-FFF2-40B4-BE49-F238E27FC236}">
                <a16:creationId xmlns:a16="http://schemas.microsoft.com/office/drawing/2014/main" id="{25CA1A85-BA9A-10CC-9996-BB18F7A7942D}"/>
              </a:ext>
            </a:extLst>
          </p:cNvPr>
          <p:cNvSpPr>
            <a:spLocks noGrp="1"/>
          </p:cNvSpPr>
          <p:nvPr>
            <p:ph idx="1"/>
          </p:nvPr>
        </p:nvSpPr>
        <p:spPr/>
        <p:txBody>
          <a:bodyPr/>
          <a:lstStyle/>
          <a:p>
            <a:br>
              <a:rPr lang="en-US" dirty="0"/>
            </a:br>
            <a:r>
              <a:rPr lang="en-US" dirty="0"/>
              <a:t>22 Maryland teams advanced to the Eastern Regional Tournament</a:t>
            </a:r>
          </a:p>
          <a:p>
            <a:endParaRPr lang="en-US" dirty="0"/>
          </a:p>
          <a:p>
            <a:r>
              <a:rPr lang="en-US" dirty="0"/>
              <a:t>2 teams advanced to the Presidents Cup National Championship</a:t>
            </a:r>
            <a:br>
              <a:rPr lang="en-US" dirty="0"/>
            </a:br>
            <a:r>
              <a:rPr lang="en-US" dirty="0"/>
              <a:t>  		</a:t>
            </a:r>
            <a:br>
              <a:rPr lang="en-US" dirty="0"/>
            </a:br>
            <a:r>
              <a:rPr lang="en-US" dirty="0"/>
              <a:t>   		18u Girls Coppermine Pre-GA  </a:t>
            </a:r>
            <a:br>
              <a:rPr lang="en-US" dirty="0"/>
            </a:br>
            <a:br>
              <a:rPr lang="en-US" dirty="0"/>
            </a:br>
            <a:r>
              <a:rPr lang="en-US" dirty="0"/>
              <a:t>   		15u Boys SAC United Blue	</a:t>
            </a:r>
            <a:br>
              <a:rPr lang="en-US" dirty="0"/>
            </a:br>
            <a:br>
              <a:rPr lang="en-US" dirty="0"/>
            </a:br>
            <a:endParaRPr lang="en-US" dirty="0"/>
          </a:p>
        </p:txBody>
      </p:sp>
    </p:spTree>
    <p:extLst>
      <p:ext uri="{BB962C8B-B14F-4D97-AF65-F5344CB8AC3E}">
        <p14:creationId xmlns:p14="http://schemas.microsoft.com/office/powerpoint/2010/main" val="3881936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dirty="0">
                <a:latin typeface="+mn-lt"/>
              </a:rPr>
              <a:t>12u Boys (10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85000" lnSpcReduction="20000"/>
          </a:bodyPr>
          <a:lstStyle/>
          <a:p>
            <a:endParaRPr lang="en-US" b="1" i="1" dirty="0"/>
          </a:p>
          <a:p>
            <a:pPr marL="0" indent="0">
              <a:buNone/>
            </a:pPr>
            <a:r>
              <a:rPr lang="en-US" b="1" dirty="0"/>
              <a:t>Round of 16	</a:t>
            </a:r>
            <a:r>
              <a:rPr lang="en-US" dirty="0"/>
              <a:t>  		Sunday, April 12</a:t>
            </a:r>
            <a:r>
              <a:rPr lang="en-US" baseline="30000" dirty="0"/>
              <a:t>th</a:t>
            </a:r>
            <a:r>
              <a:rPr lang="en-US" dirty="0"/>
              <a:t>  </a:t>
            </a:r>
            <a:endParaRPr lang="en-US" baseline="30000" dirty="0"/>
          </a:p>
          <a:p>
            <a:pPr marL="0" indent="0">
              <a:buNone/>
            </a:pPr>
            <a:endParaRPr lang="en-US" dirty="0"/>
          </a:p>
          <a:p>
            <a:pPr marL="0" indent="0">
              <a:buNone/>
            </a:pPr>
            <a:r>
              <a:rPr lang="en-US" b="1" dirty="0"/>
              <a:t>Quarter-Finals			</a:t>
            </a:r>
            <a:r>
              <a:rPr lang="en-US" dirty="0"/>
              <a:t>Sunday, May 3</a:t>
            </a:r>
            <a:r>
              <a:rPr lang="en-US" baseline="30000" dirty="0"/>
              <a:t>rd</a:t>
            </a:r>
            <a:r>
              <a:rPr lang="en-US" dirty="0"/>
              <a:t>    </a:t>
            </a:r>
            <a:endParaRPr lang="en-US" b="1" dirty="0"/>
          </a:p>
          <a:p>
            <a:pPr marL="0" indent="0">
              <a:buNone/>
            </a:pPr>
            <a:endParaRPr lang="en-US" sz="2600" baseline="30000" dirty="0"/>
          </a:p>
          <a:p>
            <a:pPr marL="0" indent="0">
              <a:buNone/>
            </a:pPr>
            <a:r>
              <a:rPr lang="en-US" b="1" dirty="0"/>
              <a:t>Semi-Finals			</a:t>
            </a:r>
            <a:r>
              <a:rPr lang="en-US" dirty="0"/>
              <a:t>Sunday, May 17</a:t>
            </a:r>
            <a:r>
              <a:rPr lang="en-US" baseline="30000" dirty="0"/>
              <a:t>th</a:t>
            </a:r>
            <a:r>
              <a:rPr lang="en-US" dirty="0"/>
              <a:t> </a:t>
            </a:r>
          </a:p>
          <a:p>
            <a:pPr marL="0" indent="0">
              <a:buNone/>
            </a:pPr>
            <a:endParaRPr lang="en-US" sz="2600" dirty="0"/>
          </a:p>
          <a:p>
            <a:pPr marL="0" indent="0">
              <a:buNone/>
            </a:pPr>
            <a:r>
              <a:rPr lang="en-US" b="1" dirty="0"/>
              <a:t>Finals				</a:t>
            </a:r>
            <a:r>
              <a:rPr lang="en-US" dirty="0"/>
              <a:t>Saturday, May 30</a:t>
            </a:r>
            <a:r>
              <a:rPr lang="en-US" baseline="30000" dirty="0"/>
              <a:t>th</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10AA5CC8-A7B8-430C-1DBC-1C74BCDF41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3892709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2FDCD-97C8-BB8E-4F1B-321F3AE4AEE9}"/>
              </a:ext>
            </a:extLst>
          </p:cNvPr>
          <p:cNvSpPr>
            <a:spLocks noGrp="1"/>
          </p:cNvSpPr>
          <p:nvPr>
            <p:ph type="title"/>
          </p:nvPr>
        </p:nvSpPr>
        <p:spPr/>
        <p:txBody>
          <a:bodyPr/>
          <a:lstStyle/>
          <a:p>
            <a:r>
              <a:rPr lang="en-US" b="1" dirty="0"/>
              <a:t>13u Girls </a:t>
            </a:r>
            <a:r>
              <a:rPr lang="en-US" dirty="0"/>
              <a:t>(6 teams)</a:t>
            </a:r>
            <a:endParaRPr lang="en-US" b="1" dirty="0"/>
          </a:p>
        </p:txBody>
      </p:sp>
      <p:sp>
        <p:nvSpPr>
          <p:cNvPr id="3" name="Content Placeholder 2">
            <a:extLst>
              <a:ext uri="{FF2B5EF4-FFF2-40B4-BE49-F238E27FC236}">
                <a16:creationId xmlns:a16="http://schemas.microsoft.com/office/drawing/2014/main" id="{9B0423C5-38B7-725A-A51D-C15FDC4D200E}"/>
              </a:ext>
            </a:extLst>
          </p:cNvPr>
          <p:cNvSpPr>
            <a:spLocks noGrp="1"/>
          </p:cNvSpPr>
          <p:nvPr>
            <p:ph idx="1"/>
          </p:nvPr>
        </p:nvSpPr>
        <p:spPr/>
        <p:txBody>
          <a:bodyPr/>
          <a:lstStyle/>
          <a:p>
            <a:endParaRPr lang="en-US" dirty="0"/>
          </a:p>
          <a:p>
            <a:r>
              <a:rPr lang="en-US" b="1" dirty="0"/>
              <a:t>Quarterfinals		</a:t>
            </a:r>
            <a:r>
              <a:rPr lang="en-US" dirty="0"/>
              <a:t>Saturday, May 9</a:t>
            </a:r>
            <a:r>
              <a:rPr lang="en-US" baseline="30000" dirty="0"/>
              <a:t>th</a:t>
            </a:r>
            <a:r>
              <a:rPr lang="en-US" dirty="0"/>
              <a:t> 	 	Liberty Park</a:t>
            </a:r>
          </a:p>
          <a:p>
            <a:endParaRPr lang="en-US" dirty="0"/>
          </a:p>
          <a:p>
            <a:r>
              <a:rPr lang="en-US" b="1" dirty="0"/>
              <a:t>Semi-Finals		</a:t>
            </a:r>
            <a:r>
              <a:rPr lang="en-US" dirty="0"/>
              <a:t>Sunday, May 17</a:t>
            </a:r>
            <a:r>
              <a:rPr lang="en-US" baseline="30000" dirty="0"/>
              <a:t>th</a:t>
            </a:r>
            <a:r>
              <a:rPr lang="en-US" dirty="0"/>
              <a:t>		Liberty Park</a:t>
            </a:r>
            <a:endParaRPr lang="en-US" b="1" dirty="0"/>
          </a:p>
          <a:p>
            <a:endParaRPr lang="en-US" b="1" dirty="0"/>
          </a:p>
          <a:p>
            <a:r>
              <a:rPr lang="en-US" b="1" dirty="0"/>
              <a:t>Finals			</a:t>
            </a:r>
            <a:r>
              <a:rPr lang="en-US" dirty="0"/>
              <a:t>Saturday, May 30</a:t>
            </a:r>
            <a:r>
              <a:rPr lang="en-US" baseline="30000" dirty="0"/>
              <a:t>th</a:t>
            </a:r>
            <a:r>
              <a:rPr lang="en-US" dirty="0"/>
              <a:t>   	</a:t>
            </a:r>
            <a:r>
              <a:rPr lang="en-US" dirty="0" err="1"/>
              <a:t>Soccerplex</a:t>
            </a:r>
            <a:endParaRPr lang="en-US" b="1" dirty="0"/>
          </a:p>
        </p:txBody>
      </p:sp>
    </p:spTree>
    <p:extLst>
      <p:ext uri="{BB962C8B-B14F-4D97-AF65-F5344CB8AC3E}">
        <p14:creationId xmlns:p14="http://schemas.microsoft.com/office/powerpoint/2010/main" val="1884990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C29DF-17CD-4502-9850-625D246EF40B}"/>
              </a:ext>
            </a:extLst>
          </p:cNvPr>
          <p:cNvSpPr>
            <a:spLocks noGrp="1"/>
          </p:cNvSpPr>
          <p:nvPr>
            <p:ph type="title"/>
          </p:nvPr>
        </p:nvSpPr>
        <p:spPr/>
        <p:txBody>
          <a:bodyPr/>
          <a:lstStyle/>
          <a:p>
            <a:r>
              <a:rPr lang="en-US" dirty="0"/>
              <a:t>13u Boys (7 teams)</a:t>
            </a:r>
            <a:endParaRPr lang="en-US" b="1" dirty="0"/>
          </a:p>
        </p:txBody>
      </p:sp>
      <p:sp>
        <p:nvSpPr>
          <p:cNvPr id="3" name="Content Placeholder 2">
            <a:extLst>
              <a:ext uri="{FF2B5EF4-FFF2-40B4-BE49-F238E27FC236}">
                <a16:creationId xmlns:a16="http://schemas.microsoft.com/office/drawing/2014/main" id="{2C33859F-F303-4B39-822B-7F15BF9D7A99}"/>
              </a:ext>
            </a:extLst>
          </p:cNvPr>
          <p:cNvSpPr>
            <a:spLocks noGrp="1"/>
          </p:cNvSpPr>
          <p:nvPr>
            <p:ph idx="1"/>
          </p:nvPr>
        </p:nvSpPr>
        <p:spPr/>
        <p:txBody>
          <a:bodyPr>
            <a:normAutofit/>
          </a:bodyPr>
          <a:lstStyle/>
          <a:p>
            <a:pPr marL="0" indent="0">
              <a:buNone/>
            </a:pPr>
            <a:endParaRPr lang="en-US" b="1" dirty="0"/>
          </a:p>
          <a:p>
            <a:pPr marL="0" indent="0">
              <a:buNone/>
            </a:pPr>
            <a:r>
              <a:rPr lang="en-US" b="1" dirty="0"/>
              <a:t>Quarterfinals		</a:t>
            </a:r>
            <a:r>
              <a:rPr lang="en-US" dirty="0"/>
              <a:t>Sunday, May 3</a:t>
            </a:r>
            <a:r>
              <a:rPr lang="en-US" baseline="30000" dirty="0"/>
              <a:t>rd</a:t>
            </a:r>
            <a:r>
              <a:rPr lang="en-US" dirty="0"/>
              <a:t> 		Liberty Park</a:t>
            </a:r>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r>
              <a:rPr lang="en-US" b="1" dirty="0"/>
              <a:t>	</a:t>
            </a:r>
          </a:p>
        </p:txBody>
      </p:sp>
    </p:spTree>
    <p:extLst>
      <p:ext uri="{BB962C8B-B14F-4D97-AF65-F5344CB8AC3E}">
        <p14:creationId xmlns:p14="http://schemas.microsoft.com/office/powerpoint/2010/main" val="3839069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23A7-A407-4408-8A63-02A83C0056B3}"/>
              </a:ext>
            </a:extLst>
          </p:cNvPr>
          <p:cNvSpPr>
            <a:spLocks noGrp="1"/>
          </p:cNvSpPr>
          <p:nvPr>
            <p:ph type="title"/>
          </p:nvPr>
        </p:nvSpPr>
        <p:spPr/>
        <p:txBody>
          <a:bodyPr/>
          <a:lstStyle/>
          <a:p>
            <a:r>
              <a:rPr lang="en-US" dirty="0"/>
              <a:t>14u</a:t>
            </a:r>
            <a:r>
              <a:rPr lang="en-US" b="1" dirty="0"/>
              <a:t> Girls </a:t>
            </a:r>
            <a:r>
              <a:rPr lang="en-US" dirty="0"/>
              <a:t>(3 teams)</a:t>
            </a:r>
            <a:endParaRPr lang="en-US" b="1" dirty="0"/>
          </a:p>
        </p:txBody>
      </p:sp>
      <p:sp>
        <p:nvSpPr>
          <p:cNvPr id="3" name="Content Placeholder 2">
            <a:extLst>
              <a:ext uri="{FF2B5EF4-FFF2-40B4-BE49-F238E27FC236}">
                <a16:creationId xmlns:a16="http://schemas.microsoft.com/office/drawing/2014/main" id="{B37AF347-71EC-43BB-8889-18F310CEEF49}"/>
              </a:ext>
            </a:extLst>
          </p:cNvPr>
          <p:cNvSpPr>
            <a:spLocks noGrp="1"/>
          </p:cNvSpPr>
          <p:nvPr>
            <p:ph idx="1"/>
          </p:nvPr>
        </p:nvSpPr>
        <p:spPr/>
        <p:txBody>
          <a:bodyPr/>
          <a:lstStyle/>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br>
              <a:rPr lang="en-US" dirty="0"/>
            </a:b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41382296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AA8E3-31DF-4BB2-9B0C-96148C2B2846}"/>
              </a:ext>
            </a:extLst>
          </p:cNvPr>
          <p:cNvSpPr>
            <a:spLocks noGrp="1"/>
          </p:cNvSpPr>
          <p:nvPr>
            <p:ph type="title"/>
          </p:nvPr>
        </p:nvSpPr>
        <p:spPr/>
        <p:txBody>
          <a:bodyPr/>
          <a:lstStyle/>
          <a:p>
            <a:r>
              <a:rPr lang="en-US" dirty="0"/>
              <a:t>14u Boys (12 teams)</a:t>
            </a:r>
            <a:endParaRPr lang="en-US" b="1" dirty="0"/>
          </a:p>
        </p:txBody>
      </p:sp>
      <p:sp>
        <p:nvSpPr>
          <p:cNvPr id="3" name="Content Placeholder 2">
            <a:extLst>
              <a:ext uri="{FF2B5EF4-FFF2-40B4-BE49-F238E27FC236}">
                <a16:creationId xmlns:a16="http://schemas.microsoft.com/office/drawing/2014/main" id="{3563153C-87B0-41B4-8219-08AD95FD6CB3}"/>
              </a:ext>
            </a:extLst>
          </p:cNvPr>
          <p:cNvSpPr>
            <a:spLocks noGrp="1"/>
          </p:cNvSpPr>
          <p:nvPr>
            <p:ph idx="1"/>
          </p:nvPr>
        </p:nvSpPr>
        <p:spPr/>
        <p:txBody>
          <a:bodyPr>
            <a:normAutofit/>
          </a:bodyPr>
          <a:lstStyle/>
          <a:p>
            <a:pPr marL="0" indent="0">
              <a:buNone/>
            </a:pPr>
            <a:r>
              <a:rPr lang="en-US" b="1" dirty="0"/>
              <a:t>Round of 16			</a:t>
            </a:r>
            <a:r>
              <a:rPr lang="en-US" dirty="0"/>
              <a:t>Sunday, April 12</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Quarterfinals		</a:t>
            </a:r>
            <a:r>
              <a:rPr lang="en-US" dirty="0"/>
              <a:t>Sunday, May 3</a:t>
            </a:r>
            <a:r>
              <a:rPr lang="en-US" baseline="30000" dirty="0"/>
              <a:t>rd</a:t>
            </a:r>
            <a:r>
              <a:rPr lang="en-US" dirty="0"/>
              <a:t>	 	Liberty Park</a:t>
            </a:r>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endParaRPr lang="en-US" dirty="0"/>
          </a:p>
          <a:p>
            <a:pPr marL="0" indent="0">
              <a:buNone/>
            </a:pPr>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9208635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641C9-55E0-434F-9E09-F4EE670AD281}"/>
              </a:ext>
            </a:extLst>
          </p:cNvPr>
          <p:cNvSpPr>
            <a:spLocks noGrp="1"/>
          </p:cNvSpPr>
          <p:nvPr>
            <p:ph type="title"/>
          </p:nvPr>
        </p:nvSpPr>
        <p:spPr/>
        <p:txBody>
          <a:bodyPr/>
          <a:lstStyle/>
          <a:p>
            <a:r>
              <a:rPr lang="en-US" dirty="0"/>
              <a:t>15u Girls (5 teams)</a:t>
            </a:r>
            <a:endParaRPr lang="en-US" b="1" dirty="0"/>
          </a:p>
        </p:txBody>
      </p:sp>
      <p:sp>
        <p:nvSpPr>
          <p:cNvPr id="3" name="Content Placeholder 2">
            <a:extLst>
              <a:ext uri="{FF2B5EF4-FFF2-40B4-BE49-F238E27FC236}">
                <a16:creationId xmlns:a16="http://schemas.microsoft.com/office/drawing/2014/main" id="{488202AB-F770-4A6F-A52F-10920DE66900}"/>
              </a:ext>
            </a:extLst>
          </p:cNvPr>
          <p:cNvSpPr>
            <a:spLocks noGrp="1"/>
          </p:cNvSpPr>
          <p:nvPr>
            <p:ph idx="1"/>
          </p:nvPr>
        </p:nvSpPr>
        <p:spPr/>
        <p:txBody>
          <a:bodyPr>
            <a:normAutofit/>
          </a:bodyPr>
          <a:lstStyle/>
          <a:p>
            <a:pPr marL="0" indent="0">
              <a:buNone/>
            </a:pPr>
            <a:endParaRPr lang="en-US" dirty="0"/>
          </a:p>
          <a:p>
            <a:pPr marL="0" indent="0">
              <a:buNone/>
            </a:pPr>
            <a:r>
              <a:rPr lang="en-US" b="1" dirty="0"/>
              <a:t>Quarter-Finals		</a:t>
            </a:r>
            <a:r>
              <a:rPr lang="en-US" dirty="0"/>
              <a:t>Saturday, May 9</a:t>
            </a:r>
            <a:r>
              <a:rPr lang="en-US" baseline="30000" dirty="0"/>
              <a:t>th</a:t>
            </a:r>
            <a:r>
              <a:rPr lang="en-US" dirty="0"/>
              <a:t>	 	Liberty Park</a:t>
            </a:r>
            <a:endParaRPr lang="en-US" b="1" dirty="0"/>
          </a:p>
          <a:p>
            <a:pPr marL="0" indent="0">
              <a:buNone/>
            </a:pPr>
            <a:endParaRPr lang="en-US"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dirty="0"/>
          </a:p>
          <a:p>
            <a:pPr marL="0" indent="0">
              <a:buNone/>
            </a:pPr>
            <a:r>
              <a:rPr lang="en-US" b="1" dirty="0"/>
              <a:t>Finals				</a:t>
            </a:r>
            <a:r>
              <a:rPr lang="en-US" dirty="0"/>
              <a:t>Saturday, May 30</a:t>
            </a:r>
            <a:r>
              <a:rPr lang="en-US" baseline="30000" dirty="0"/>
              <a:t>th</a:t>
            </a:r>
            <a:r>
              <a:rPr lang="en-US" dirty="0"/>
              <a:t> 	</a:t>
            </a:r>
            <a:r>
              <a:rPr lang="en-US" dirty="0" err="1"/>
              <a:t>Soccerplex</a:t>
            </a:r>
            <a:r>
              <a:rPr lang="en-US" dirty="0"/>
              <a:t> </a:t>
            </a:r>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3057285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1950D-3C4B-4248-B8FC-97703BAD0358}"/>
              </a:ext>
            </a:extLst>
          </p:cNvPr>
          <p:cNvSpPr>
            <a:spLocks noGrp="1"/>
          </p:cNvSpPr>
          <p:nvPr>
            <p:ph type="title"/>
          </p:nvPr>
        </p:nvSpPr>
        <p:spPr/>
        <p:txBody>
          <a:bodyPr/>
          <a:lstStyle/>
          <a:p>
            <a:r>
              <a:rPr lang="en-US" dirty="0"/>
              <a:t>15u Boys </a:t>
            </a:r>
            <a:r>
              <a:rPr lang="en-US" b="1" dirty="0"/>
              <a:t>(15 </a:t>
            </a:r>
            <a:r>
              <a:rPr lang="en-US" dirty="0"/>
              <a:t>teams</a:t>
            </a:r>
            <a:r>
              <a:rPr lang="en-US" b="1" dirty="0"/>
              <a:t>)</a:t>
            </a:r>
          </a:p>
        </p:txBody>
      </p:sp>
      <p:sp>
        <p:nvSpPr>
          <p:cNvPr id="3" name="Content Placeholder 2">
            <a:extLst>
              <a:ext uri="{FF2B5EF4-FFF2-40B4-BE49-F238E27FC236}">
                <a16:creationId xmlns:a16="http://schemas.microsoft.com/office/drawing/2014/main" id="{8027F9CC-599C-4694-90C8-22A2D6344480}"/>
              </a:ext>
            </a:extLst>
          </p:cNvPr>
          <p:cNvSpPr>
            <a:spLocks noGrp="1"/>
          </p:cNvSpPr>
          <p:nvPr>
            <p:ph idx="1"/>
          </p:nvPr>
        </p:nvSpPr>
        <p:spPr/>
        <p:txBody>
          <a:bodyPr>
            <a:normAutofit fontScale="92500" lnSpcReduction="10000"/>
          </a:bodyPr>
          <a:lstStyle/>
          <a:p>
            <a:pPr marL="0" indent="0">
              <a:buNone/>
            </a:pPr>
            <a:endParaRPr lang="en-US" b="1" dirty="0"/>
          </a:p>
          <a:p>
            <a:pPr marL="0" indent="0">
              <a:buNone/>
            </a:pPr>
            <a:r>
              <a:rPr lang="en-US" b="1" dirty="0"/>
              <a:t>Round of 16		</a:t>
            </a:r>
            <a:r>
              <a:rPr lang="en-US" dirty="0"/>
              <a:t>Sunday, April 12</a:t>
            </a:r>
            <a:r>
              <a:rPr lang="en-US" baseline="30000" dirty="0"/>
              <a:t>th</a:t>
            </a:r>
            <a:r>
              <a:rPr lang="en-US" dirty="0"/>
              <a:t> 		</a:t>
            </a:r>
            <a:r>
              <a:rPr lang="en-US" dirty="0" err="1"/>
              <a:t>Soccerplex</a:t>
            </a:r>
            <a:r>
              <a:rPr lang="en-US" dirty="0"/>
              <a:t> </a:t>
            </a:r>
          </a:p>
          <a:p>
            <a:pPr marL="0" indent="0">
              <a:buNone/>
            </a:pPr>
            <a:endParaRPr lang="en-US" b="1" dirty="0"/>
          </a:p>
          <a:p>
            <a:pPr marL="0" indent="0">
              <a:buNone/>
            </a:pPr>
            <a:r>
              <a:rPr lang="en-US" b="1" dirty="0"/>
              <a:t>Quarter-Finals	</a:t>
            </a:r>
            <a:r>
              <a:rPr lang="en-US" dirty="0"/>
              <a:t> Sunday, May 3rd		Liberty Park</a:t>
            </a:r>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br>
              <a:rPr lang="en-US" dirty="0"/>
            </a:br>
            <a:br>
              <a:rPr lang="en-US" dirty="0"/>
            </a:br>
            <a:r>
              <a:rPr lang="en-US" dirty="0"/>
              <a:t> </a:t>
            </a:r>
            <a:endParaRPr lang="en-US" b="1" dirty="0"/>
          </a:p>
        </p:txBody>
      </p:sp>
    </p:spTree>
    <p:extLst>
      <p:ext uri="{BB962C8B-B14F-4D97-AF65-F5344CB8AC3E}">
        <p14:creationId xmlns:p14="http://schemas.microsoft.com/office/powerpoint/2010/main" val="741102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7F493-EA96-4C19-90CA-E8F24247A045}"/>
              </a:ext>
            </a:extLst>
          </p:cNvPr>
          <p:cNvSpPr>
            <a:spLocks noGrp="1"/>
          </p:cNvSpPr>
          <p:nvPr>
            <p:ph type="title"/>
          </p:nvPr>
        </p:nvSpPr>
        <p:spPr/>
        <p:txBody>
          <a:bodyPr/>
          <a:lstStyle/>
          <a:p>
            <a:r>
              <a:rPr lang="en-US" dirty="0"/>
              <a:t>16u Girls (6 teams)</a:t>
            </a:r>
            <a:endParaRPr lang="en-US" b="1" dirty="0"/>
          </a:p>
        </p:txBody>
      </p:sp>
      <p:sp>
        <p:nvSpPr>
          <p:cNvPr id="3" name="Content Placeholder 2">
            <a:extLst>
              <a:ext uri="{FF2B5EF4-FFF2-40B4-BE49-F238E27FC236}">
                <a16:creationId xmlns:a16="http://schemas.microsoft.com/office/drawing/2014/main" id="{28DD819A-E482-446E-B52A-DA259096667C}"/>
              </a:ext>
            </a:extLst>
          </p:cNvPr>
          <p:cNvSpPr>
            <a:spLocks noGrp="1"/>
          </p:cNvSpPr>
          <p:nvPr>
            <p:ph idx="1"/>
          </p:nvPr>
        </p:nvSpPr>
        <p:spPr/>
        <p:txBody>
          <a:bodyPr>
            <a:normAutofit/>
          </a:bodyPr>
          <a:lstStyle/>
          <a:p>
            <a:pPr marL="0" indent="0">
              <a:buNone/>
            </a:pPr>
            <a:endParaRPr lang="en-US" b="1" dirty="0"/>
          </a:p>
          <a:p>
            <a:pPr marL="0" indent="0">
              <a:buNone/>
            </a:pPr>
            <a:r>
              <a:rPr lang="en-US" b="1" dirty="0"/>
              <a:t>Quarter-Finals		</a:t>
            </a:r>
            <a:r>
              <a:rPr lang="en-US" dirty="0"/>
              <a:t>Saturday, May 9</a:t>
            </a:r>
            <a:r>
              <a:rPr lang="en-US" baseline="30000" dirty="0"/>
              <a:t>th</a:t>
            </a:r>
            <a:r>
              <a:rPr lang="en-US" dirty="0"/>
              <a:t>		</a:t>
            </a:r>
            <a:r>
              <a:rPr lang="en-US" dirty="0" err="1"/>
              <a:t>Soccerplex</a:t>
            </a:r>
            <a:r>
              <a:rPr lang="en-US" dirty="0"/>
              <a:t>  </a:t>
            </a:r>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r>
              <a:rPr lang="en-US" dirty="0"/>
              <a:t>	   </a:t>
            </a:r>
          </a:p>
          <a:p>
            <a:pPr marL="0" indent="0">
              <a:buNone/>
            </a:pPr>
            <a:endParaRPr lang="en-US" b="1" dirty="0"/>
          </a:p>
          <a:p>
            <a:pPr marL="0" indent="0">
              <a:buNone/>
            </a:pPr>
            <a:endParaRPr lang="en-US" i="1" dirty="0"/>
          </a:p>
          <a:p>
            <a:pPr marL="0" indent="0">
              <a:buNone/>
            </a:pPr>
            <a:endParaRPr lang="en-US" i="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223855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94C8B-93DC-49DA-BA9E-CCB605B48AC3}"/>
              </a:ext>
            </a:extLst>
          </p:cNvPr>
          <p:cNvSpPr>
            <a:spLocks noGrp="1"/>
          </p:cNvSpPr>
          <p:nvPr>
            <p:ph type="title"/>
          </p:nvPr>
        </p:nvSpPr>
        <p:spPr/>
        <p:txBody>
          <a:bodyPr/>
          <a:lstStyle/>
          <a:p>
            <a:r>
              <a:rPr lang="en-US" dirty="0"/>
              <a:t>16u Boys </a:t>
            </a:r>
            <a:r>
              <a:rPr lang="en-US" b="1" dirty="0"/>
              <a:t>(9 </a:t>
            </a:r>
            <a:r>
              <a:rPr lang="en-US" dirty="0"/>
              <a:t>teams)</a:t>
            </a:r>
            <a:endParaRPr lang="en-US" b="1" dirty="0"/>
          </a:p>
        </p:txBody>
      </p:sp>
      <p:sp>
        <p:nvSpPr>
          <p:cNvPr id="3" name="Content Placeholder 2">
            <a:extLst>
              <a:ext uri="{FF2B5EF4-FFF2-40B4-BE49-F238E27FC236}">
                <a16:creationId xmlns:a16="http://schemas.microsoft.com/office/drawing/2014/main" id="{18AA0190-B4AA-43BF-827E-686B29F7519F}"/>
              </a:ext>
            </a:extLst>
          </p:cNvPr>
          <p:cNvSpPr>
            <a:spLocks noGrp="1"/>
          </p:cNvSpPr>
          <p:nvPr>
            <p:ph idx="1"/>
          </p:nvPr>
        </p:nvSpPr>
        <p:spPr/>
        <p:txBody>
          <a:bodyPr>
            <a:normAutofit/>
          </a:bodyPr>
          <a:lstStyle/>
          <a:p>
            <a:pPr marL="0" indent="0">
              <a:buNone/>
            </a:pPr>
            <a:endParaRPr lang="en-US" b="1" dirty="0"/>
          </a:p>
          <a:p>
            <a:pPr marL="0" indent="0">
              <a:buNone/>
            </a:pPr>
            <a:r>
              <a:rPr lang="en-US" b="1" dirty="0"/>
              <a:t>Round of 16			</a:t>
            </a:r>
            <a:r>
              <a:rPr lang="en-US" dirty="0"/>
              <a:t>Sunday, April 12		</a:t>
            </a:r>
            <a:r>
              <a:rPr lang="en-US" dirty="0" err="1"/>
              <a:t>Soccerplex</a:t>
            </a:r>
            <a:endParaRPr lang="en-US" dirty="0"/>
          </a:p>
          <a:p>
            <a:pPr marL="0" indent="0">
              <a:buNone/>
            </a:pPr>
            <a:endParaRPr lang="en-US" b="1" dirty="0"/>
          </a:p>
          <a:p>
            <a:pPr marL="0" indent="0">
              <a:buNone/>
            </a:pPr>
            <a:r>
              <a:rPr lang="en-US" b="1" dirty="0"/>
              <a:t>Quarter-Finals		</a:t>
            </a:r>
            <a:r>
              <a:rPr lang="en-US" dirty="0"/>
              <a:t>Sunday, May 3</a:t>
            </a:r>
            <a:r>
              <a:rPr lang="en-US" baseline="30000" dirty="0"/>
              <a:t>rd</a:t>
            </a:r>
            <a:r>
              <a:rPr lang="en-US" dirty="0"/>
              <a:t> 	 	</a:t>
            </a:r>
            <a:r>
              <a:rPr lang="en-US" dirty="0" err="1"/>
              <a:t>Soccerplex</a:t>
            </a:r>
            <a:endParaRPr lang="en-US" dirty="0"/>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1055788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DC1D-26A4-4558-B7AC-11AB4AB21A61}"/>
              </a:ext>
            </a:extLst>
          </p:cNvPr>
          <p:cNvSpPr>
            <a:spLocks noGrp="1"/>
          </p:cNvSpPr>
          <p:nvPr>
            <p:ph type="title"/>
          </p:nvPr>
        </p:nvSpPr>
        <p:spPr/>
        <p:txBody>
          <a:bodyPr/>
          <a:lstStyle/>
          <a:p>
            <a:r>
              <a:rPr lang="en-US" dirty="0"/>
              <a:t>17u Girls </a:t>
            </a:r>
            <a:r>
              <a:rPr lang="en-US" b="1" dirty="0"/>
              <a:t>(4 </a:t>
            </a:r>
            <a:r>
              <a:rPr lang="en-US" dirty="0"/>
              <a:t>teams)</a:t>
            </a:r>
            <a:endParaRPr lang="en-US" b="1" dirty="0"/>
          </a:p>
        </p:txBody>
      </p:sp>
      <p:sp>
        <p:nvSpPr>
          <p:cNvPr id="3" name="Content Placeholder 2">
            <a:extLst>
              <a:ext uri="{FF2B5EF4-FFF2-40B4-BE49-F238E27FC236}">
                <a16:creationId xmlns:a16="http://schemas.microsoft.com/office/drawing/2014/main" id="{D6E24339-D52A-464C-9D91-32AB3DE2B2F1}"/>
              </a:ext>
            </a:extLst>
          </p:cNvPr>
          <p:cNvSpPr>
            <a:spLocks noGrp="1"/>
          </p:cNvSpPr>
          <p:nvPr>
            <p:ph idx="1"/>
          </p:nvPr>
        </p:nvSpPr>
        <p:spPr/>
        <p:txBody>
          <a:bodyPr>
            <a:normAutofit/>
          </a:bodyPr>
          <a:lstStyle/>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b="1" dirty="0"/>
          </a:p>
          <a:p>
            <a:pPr marL="0" indent="0">
              <a:buNone/>
            </a:pPr>
            <a:r>
              <a:rPr lang="en-US" i="1" dirty="0"/>
              <a:t>  </a:t>
            </a:r>
          </a:p>
          <a:p>
            <a:pPr marL="0" indent="0">
              <a:buNone/>
            </a:pPr>
            <a:endParaRPr lang="en-US" i="1" dirty="0"/>
          </a:p>
          <a:p>
            <a:pPr marL="0" indent="0">
              <a:buNone/>
            </a:pPr>
            <a:endParaRPr lang="en-US" b="1" dirty="0"/>
          </a:p>
        </p:txBody>
      </p:sp>
    </p:spTree>
    <p:extLst>
      <p:ext uri="{BB962C8B-B14F-4D97-AF65-F5344CB8AC3E}">
        <p14:creationId xmlns:p14="http://schemas.microsoft.com/office/powerpoint/2010/main" val="3292143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6A9B4-7D5B-4503-7D7D-FB434C033228}"/>
              </a:ext>
            </a:extLst>
          </p:cNvPr>
          <p:cNvSpPr>
            <a:spLocks noGrp="1"/>
          </p:cNvSpPr>
          <p:nvPr>
            <p:ph type="title"/>
          </p:nvPr>
        </p:nvSpPr>
        <p:spPr/>
        <p:txBody>
          <a:bodyPr/>
          <a:lstStyle/>
          <a:p>
            <a:r>
              <a:rPr lang="en-US" dirty="0"/>
              <a:t>2026 Presidents Cup Highlights</a:t>
            </a:r>
          </a:p>
        </p:txBody>
      </p:sp>
      <p:sp>
        <p:nvSpPr>
          <p:cNvPr id="3" name="Content Placeholder 2">
            <a:extLst>
              <a:ext uri="{FF2B5EF4-FFF2-40B4-BE49-F238E27FC236}">
                <a16:creationId xmlns:a16="http://schemas.microsoft.com/office/drawing/2014/main" id="{56AC3214-E482-7FA6-BB0F-57E5D2D47647}"/>
              </a:ext>
            </a:extLst>
          </p:cNvPr>
          <p:cNvSpPr>
            <a:spLocks noGrp="1"/>
          </p:cNvSpPr>
          <p:nvPr>
            <p:ph idx="1"/>
          </p:nvPr>
        </p:nvSpPr>
        <p:spPr/>
        <p:txBody>
          <a:bodyPr>
            <a:normAutofit fontScale="92500" lnSpcReduction="20000"/>
          </a:bodyPr>
          <a:lstStyle/>
          <a:p>
            <a:r>
              <a:rPr lang="en-US" dirty="0"/>
              <a:t>East Presidents Cup Regional Tournament (13u – 18u/19u – June 11</a:t>
            </a:r>
            <a:r>
              <a:rPr lang="en-US" baseline="30000" dirty="0"/>
              <a:t>th</a:t>
            </a:r>
            <a:r>
              <a:rPr lang="en-US" dirty="0"/>
              <a:t> through 14</a:t>
            </a:r>
            <a:r>
              <a:rPr lang="en-US" baseline="30000" dirty="0"/>
              <a:t>th</a:t>
            </a:r>
            <a:r>
              <a:rPr lang="en-US" dirty="0"/>
              <a:t> @ Loudoun, Virginia)</a:t>
            </a:r>
            <a:br>
              <a:rPr lang="en-US" dirty="0"/>
            </a:br>
            <a:br>
              <a:rPr lang="en-US" dirty="0"/>
            </a:br>
            <a:r>
              <a:rPr lang="en-US" dirty="0"/>
              <a:t>12u Regional Tournament – June 19</a:t>
            </a:r>
            <a:r>
              <a:rPr lang="en-US" baseline="30000" dirty="0"/>
              <a:t>th</a:t>
            </a:r>
            <a:r>
              <a:rPr lang="en-US" dirty="0"/>
              <a:t> through 22</a:t>
            </a:r>
            <a:r>
              <a:rPr lang="en-US" baseline="30000" dirty="0"/>
              <a:t>nd</a:t>
            </a:r>
            <a:r>
              <a:rPr lang="en-US" dirty="0"/>
              <a:t> @ Connecticut</a:t>
            </a:r>
            <a:br>
              <a:rPr lang="en-US" dirty="0"/>
            </a:br>
            <a:r>
              <a:rPr lang="en-US" dirty="0"/>
              <a:t> </a:t>
            </a:r>
            <a:br>
              <a:rPr lang="en-US" dirty="0"/>
            </a:br>
            <a:r>
              <a:rPr lang="en-US" dirty="0"/>
              <a:t>All rounds are single elimination </a:t>
            </a:r>
          </a:p>
          <a:p>
            <a:r>
              <a:rPr lang="en-US" dirty="0"/>
              <a:t>Referee fees no longer paid in cash at game site – billed through your GOT SPORT Presidents Cup account like additional game fees – due by Thursday before weekends matches</a:t>
            </a:r>
          </a:p>
          <a:p>
            <a:r>
              <a:rPr lang="en-US" dirty="0"/>
              <a:t>Roster Freeze dates – BOYS		Wednesday, April 8</a:t>
            </a:r>
            <a:r>
              <a:rPr lang="en-US" baseline="30000" dirty="0"/>
              <a:t>th</a:t>
            </a:r>
            <a:r>
              <a:rPr lang="en-US" dirty="0"/>
              <a:t>  </a:t>
            </a:r>
            <a:br>
              <a:rPr lang="en-US" dirty="0"/>
            </a:br>
            <a:r>
              <a:rPr lang="en-US" dirty="0"/>
              <a:t>                                       GIRLS	              Wednesday, April 15</a:t>
            </a:r>
            <a:r>
              <a:rPr lang="en-US" baseline="30000" dirty="0"/>
              <a:t>th</a:t>
            </a:r>
            <a:r>
              <a:rPr lang="en-US" dirty="0"/>
              <a:t> </a:t>
            </a:r>
          </a:p>
          <a:p>
            <a:r>
              <a:rPr lang="en-US" dirty="0"/>
              <a:t>Player &amp; Bench Personnel cards must be laminated and present at each Presidents Cup match  </a:t>
            </a:r>
          </a:p>
          <a:p>
            <a:endParaRPr lang="en-US" dirty="0"/>
          </a:p>
          <a:p>
            <a:endParaRPr lang="en-US" dirty="0"/>
          </a:p>
        </p:txBody>
      </p:sp>
    </p:spTree>
    <p:extLst>
      <p:ext uri="{BB962C8B-B14F-4D97-AF65-F5344CB8AC3E}">
        <p14:creationId xmlns:p14="http://schemas.microsoft.com/office/powerpoint/2010/main" val="3187273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93DE9-0029-4E72-93DC-7C09246E7D49}"/>
              </a:ext>
            </a:extLst>
          </p:cNvPr>
          <p:cNvSpPr>
            <a:spLocks noGrp="1"/>
          </p:cNvSpPr>
          <p:nvPr>
            <p:ph type="title"/>
          </p:nvPr>
        </p:nvSpPr>
        <p:spPr/>
        <p:txBody>
          <a:bodyPr/>
          <a:lstStyle/>
          <a:p>
            <a:r>
              <a:rPr lang="en-US" dirty="0"/>
              <a:t>17u Boys (12 teams)</a:t>
            </a:r>
            <a:endParaRPr lang="en-US" b="1" dirty="0"/>
          </a:p>
        </p:txBody>
      </p:sp>
      <p:sp>
        <p:nvSpPr>
          <p:cNvPr id="3" name="Content Placeholder 2">
            <a:extLst>
              <a:ext uri="{FF2B5EF4-FFF2-40B4-BE49-F238E27FC236}">
                <a16:creationId xmlns:a16="http://schemas.microsoft.com/office/drawing/2014/main" id="{6CD7B315-2C4D-4C70-958E-CE130AB39BE5}"/>
              </a:ext>
            </a:extLst>
          </p:cNvPr>
          <p:cNvSpPr>
            <a:spLocks noGrp="1"/>
          </p:cNvSpPr>
          <p:nvPr>
            <p:ph idx="1"/>
          </p:nvPr>
        </p:nvSpPr>
        <p:spPr/>
        <p:txBody>
          <a:bodyPr>
            <a:normAutofit/>
          </a:bodyPr>
          <a:lstStyle/>
          <a:p>
            <a:pPr marL="0" indent="0">
              <a:buNone/>
            </a:pPr>
            <a:endParaRPr lang="en-US" b="1" dirty="0"/>
          </a:p>
          <a:p>
            <a:pPr marL="0" indent="0">
              <a:buNone/>
            </a:pPr>
            <a:r>
              <a:rPr lang="en-US" b="1" dirty="0"/>
              <a:t>Round of 16			</a:t>
            </a:r>
            <a:r>
              <a:rPr lang="en-US" dirty="0"/>
              <a:t>Sunday, April 12</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Quarter-Finals 		</a:t>
            </a:r>
            <a:r>
              <a:rPr lang="en-US" dirty="0"/>
              <a:t>Sunday, May 3</a:t>
            </a:r>
            <a:r>
              <a:rPr lang="en-US" baseline="30000" dirty="0"/>
              <a:t>rd</a:t>
            </a:r>
            <a:r>
              <a:rPr lang="en-US" dirty="0"/>
              <a:t>	 	</a:t>
            </a:r>
            <a:r>
              <a:rPr lang="en-US" dirty="0" err="1"/>
              <a:t>Soccerplex</a:t>
            </a:r>
            <a:endParaRPr lang="en-US" dirty="0"/>
          </a:p>
          <a:p>
            <a:pPr marL="0" indent="0">
              <a:buNone/>
            </a:pPr>
            <a:endParaRPr lang="en-US"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13337453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E32E-5885-4279-8AE6-C4F5690ACE41}"/>
              </a:ext>
            </a:extLst>
          </p:cNvPr>
          <p:cNvSpPr>
            <a:spLocks noGrp="1"/>
          </p:cNvSpPr>
          <p:nvPr>
            <p:ph type="title"/>
          </p:nvPr>
        </p:nvSpPr>
        <p:spPr/>
        <p:txBody>
          <a:bodyPr/>
          <a:lstStyle/>
          <a:p>
            <a:r>
              <a:rPr lang="en-US" dirty="0"/>
              <a:t>18u/19u Girls (6 teams)</a:t>
            </a:r>
            <a:endParaRPr lang="en-US" b="1" dirty="0"/>
          </a:p>
        </p:txBody>
      </p:sp>
      <p:sp>
        <p:nvSpPr>
          <p:cNvPr id="3" name="Content Placeholder 2">
            <a:extLst>
              <a:ext uri="{FF2B5EF4-FFF2-40B4-BE49-F238E27FC236}">
                <a16:creationId xmlns:a16="http://schemas.microsoft.com/office/drawing/2014/main" id="{2F5127FC-11DF-4F19-AB4A-D5180BA12E2C}"/>
              </a:ext>
            </a:extLst>
          </p:cNvPr>
          <p:cNvSpPr>
            <a:spLocks noGrp="1"/>
          </p:cNvSpPr>
          <p:nvPr>
            <p:ph idx="1"/>
          </p:nvPr>
        </p:nvSpPr>
        <p:spPr/>
        <p:txBody>
          <a:bodyPr>
            <a:normAutofit/>
          </a:bodyPr>
          <a:lstStyle/>
          <a:p>
            <a:pPr marL="0" indent="0">
              <a:buNone/>
            </a:pPr>
            <a:endParaRPr lang="en-US" dirty="0"/>
          </a:p>
          <a:p>
            <a:pPr marL="0" indent="0">
              <a:buNone/>
            </a:pPr>
            <a:r>
              <a:rPr lang="en-US" b="1" dirty="0"/>
              <a:t>Quarter-Finals		</a:t>
            </a:r>
            <a:r>
              <a:rPr lang="en-US" dirty="0"/>
              <a:t>Saturday, May 9</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341506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E32E-5885-4279-8AE6-C4F5690ACE41}"/>
              </a:ext>
            </a:extLst>
          </p:cNvPr>
          <p:cNvSpPr>
            <a:spLocks noGrp="1"/>
          </p:cNvSpPr>
          <p:nvPr>
            <p:ph type="title"/>
          </p:nvPr>
        </p:nvSpPr>
        <p:spPr/>
        <p:txBody>
          <a:bodyPr/>
          <a:lstStyle/>
          <a:p>
            <a:r>
              <a:rPr lang="en-US" dirty="0"/>
              <a:t>18u/19u </a:t>
            </a:r>
            <a:r>
              <a:rPr lang="en-US"/>
              <a:t>Boys (10 </a:t>
            </a:r>
            <a:r>
              <a:rPr lang="en-US" dirty="0"/>
              <a:t>teams)</a:t>
            </a:r>
            <a:endParaRPr lang="en-US" b="1" dirty="0"/>
          </a:p>
        </p:txBody>
      </p:sp>
      <p:sp>
        <p:nvSpPr>
          <p:cNvPr id="3" name="Content Placeholder 2">
            <a:extLst>
              <a:ext uri="{FF2B5EF4-FFF2-40B4-BE49-F238E27FC236}">
                <a16:creationId xmlns:a16="http://schemas.microsoft.com/office/drawing/2014/main" id="{2F5127FC-11DF-4F19-AB4A-D5180BA12E2C}"/>
              </a:ext>
            </a:extLst>
          </p:cNvPr>
          <p:cNvSpPr>
            <a:spLocks noGrp="1"/>
          </p:cNvSpPr>
          <p:nvPr>
            <p:ph idx="1"/>
          </p:nvPr>
        </p:nvSpPr>
        <p:spPr/>
        <p:txBody>
          <a:bodyPr>
            <a:normAutofit/>
          </a:bodyPr>
          <a:lstStyle/>
          <a:p>
            <a:pPr marL="0" indent="0">
              <a:buNone/>
            </a:pPr>
            <a:r>
              <a:rPr lang="en-US" b="1" dirty="0"/>
              <a:t>Round of 16			</a:t>
            </a:r>
            <a:r>
              <a:rPr lang="en-US" dirty="0"/>
              <a:t>Sunday, April 12</a:t>
            </a:r>
            <a:r>
              <a:rPr lang="en-US" baseline="30000" dirty="0"/>
              <a:t>th</a:t>
            </a:r>
            <a:r>
              <a:rPr lang="en-US" dirty="0"/>
              <a:t>		</a:t>
            </a:r>
            <a:r>
              <a:rPr lang="en-US" dirty="0" err="1"/>
              <a:t>Soccerplex</a:t>
            </a:r>
            <a:endParaRPr lang="en-US" b="1" dirty="0"/>
          </a:p>
          <a:p>
            <a:pPr marL="0" indent="0">
              <a:buNone/>
            </a:pPr>
            <a:endParaRPr lang="en-US" b="1" dirty="0"/>
          </a:p>
          <a:p>
            <a:pPr marL="0" indent="0">
              <a:buNone/>
            </a:pPr>
            <a:r>
              <a:rPr lang="en-US" b="1" dirty="0"/>
              <a:t>Quarter-Finals		</a:t>
            </a:r>
            <a:r>
              <a:rPr lang="en-US" dirty="0"/>
              <a:t>Sunday, May 3</a:t>
            </a:r>
            <a:r>
              <a:rPr lang="en-US" baseline="30000" dirty="0"/>
              <a:t>rd</a:t>
            </a:r>
            <a:r>
              <a:rPr lang="en-US" dirty="0"/>
              <a:t>		</a:t>
            </a:r>
            <a:r>
              <a:rPr lang="en-US" dirty="0" err="1"/>
              <a:t>Soccerplex</a:t>
            </a:r>
            <a:br>
              <a:rPr lang="en-US" dirty="0"/>
            </a:br>
            <a:endParaRPr lang="en-US" b="1" dirty="0"/>
          </a:p>
          <a:p>
            <a:pPr marL="0" indent="0">
              <a:buNone/>
            </a:pPr>
            <a:r>
              <a:rPr lang="en-US" b="1" dirty="0"/>
              <a:t>Semi-Finals			</a:t>
            </a:r>
            <a:r>
              <a:rPr lang="en-US" dirty="0"/>
              <a:t>Sunday, May 17</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30</a:t>
            </a:r>
            <a:r>
              <a:rPr lang="en-US" baseline="30000" dirty="0"/>
              <a:t>th</a:t>
            </a:r>
            <a:r>
              <a:rPr lang="en-US" dirty="0"/>
              <a:t>  		</a:t>
            </a:r>
            <a:r>
              <a:rPr lang="en-US" dirty="0" err="1"/>
              <a:t>Soccerplex</a:t>
            </a: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454098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4000" b="-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9D5B2-D80D-454D-BA5B-83A608FD68DA}"/>
              </a:ext>
            </a:extLst>
          </p:cNvPr>
          <p:cNvSpPr>
            <a:spLocks noGrp="1"/>
          </p:cNvSpPr>
          <p:nvPr>
            <p:ph type="title"/>
          </p:nvPr>
        </p:nvSpPr>
        <p:spPr>
          <a:xfrm>
            <a:off x="838200" y="365127"/>
            <a:ext cx="10515600" cy="1325563"/>
          </a:xfrm>
          <a:prstGeom prst="rect">
            <a:avLst/>
          </a:prstGeom>
        </p:spPr>
        <p:txBody>
          <a:bodyPr anchor="ctr">
            <a:normAutofit/>
          </a:bodyPr>
          <a:lstStyle/>
          <a:p>
            <a:r>
              <a:rPr lang="en-US" b="1" dirty="0">
                <a:latin typeface="+mn-lt"/>
              </a:rPr>
              <a:t>Questions?</a:t>
            </a:r>
          </a:p>
        </p:txBody>
      </p:sp>
      <p:sp>
        <p:nvSpPr>
          <p:cNvPr id="3" name="Text Placeholder 2">
            <a:extLst>
              <a:ext uri="{FF2B5EF4-FFF2-40B4-BE49-F238E27FC236}">
                <a16:creationId xmlns:a16="http://schemas.microsoft.com/office/drawing/2014/main" id="{58759A63-6A3B-4FD7-81C0-0CB2483066C5}"/>
              </a:ext>
            </a:extLst>
          </p:cNvPr>
          <p:cNvSpPr>
            <a:spLocks noGrp="1"/>
          </p:cNvSpPr>
          <p:nvPr>
            <p:ph sz="half" idx="1"/>
          </p:nvPr>
        </p:nvSpPr>
        <p:spPr>
          <a:xfrm>
            <a:off x="838200" y="1825625"/>
            <a:ext cx="5181600" cy="4351338"/>
          </a:xfrm>
          <a:prstGeom prst="rect">
            <a:avLst/>
          </a:prstGeom>
        </p:spPr>
        <p:txBody>
          <a:bodyPr>
            <a:normAutofit lnSpcReduction="10000"/>
          </a:bodyPr>
          <a:lstStyle/>
          <a:p>
            <a:pPr marL="0" indent="0">
              <a:buNone/>
            </a:pPr>
            <a:r>
              <a:rPr lang="en-US" dirty="0"/>
              <a:t>Please contact:</a:t>
            </a:r>
          </a:p>
          <a:p>
            <a:r>
              <a:rPr lang="en-US" dirty="0"/>
              <a:t>Brad Roos, Cup Chair</a:t>
            </a:r>
          </a:p>
          <a:p>
            <a:pPr marL="0" indent="0">
              <a:buNone/>
            </a:pPr>
            <a:r>
              <a:rPr lang="en-US" dirty="0"/>
              <a:t>cups@msysa.org</a:t>
            </a:r>
          </a:p>
          <a:p>
            <a:endParaRPr lang="en-US" dirty="0"/>
          </a:p>
          <a:p>
            <a:endParaRPr lang="en-US" dirty="0"/>
          </a:p>
          <a:p>
            <a:endParaRPr lang="en-US" dirty="0"/>
          </a:p>
          <a:p>
            <a:pPr marL="0" indent="0">
              <a:buNone/>
            </a:pPr>
            <a:r>
              <a:rPr lang="en-US" sz="4400" b="1" i="1" dirty="0"/>
              <a:t>Good Luck to all Teams</a:t>
            </a:r>
            <a:r>
              <a:rPr lang="en-US" dirty="0"/>
              <a:t> </a:t>
            </a:r>
          </a:p>
        </p:txBody>
      </p:sp>
      <p:pic>
        <p:nvPicPr>
          <p:cNvPr id="6" name="Picture 5" descr="Logo, company name&#10;&#10;Description automatically generated">
            <a:extLst>
              <a:ext uri="{FF2B5EF4-FFF2-40B4-BE49-F238E27FC236}">
                <a16:creationId xmlns:a16="http://schemas.microsoft.com/office/drawing/2014/main" id="{39A4D5F5-A1C6-411C-99A5-31A914A180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4235" y="1569391"/>
            <a:ext cx="5971657" cy="4607571"/>
          </a:xfrm>
          <a:prstGeom prst="rect">
            <a:avLst/>
          </a:prstGeom>
        </p:spPr>
      </p:pic>
    </p:spTree>
    <p:extLst>
      <p:ext uri="{BB962C8B-B14F-4D97-AF65-F5344CB8AC3E}">
        <p14:creationId xmlns:p14="http://schemas.microsoft.com/office/powerpoint/2010/main" val="143698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7F6D-1542-438A-2BE6-C6C349FCCF9F}"/>
              </a:ext>
            </a:extLst>
          </p:cNvPr>
          <p:cNvSpPr>
            <a:spLocks noGrp="1"/>
          </p:cNvSpPr>
          <p:nvPr>
            <p:ph type="title"/>
          </p:nvPr>
        </p:nvSpPr>
        <p:spPr/>
        <p:txBody>
          <a:bodyPr/>
          <a:lstStyle/>
          <a:p>
            <a:r>
              <a:rPr lang="en-US" dirty="0"/>
              <a:t>Important Dates to Remember</a:t>
            </a:r>
          </a:p>
        </p:txBody>
      </p:sp>
      <p:sp>
        <p:nvSpPr>
          <p:cNvPr id="3" name="Content Placeholder 2">
            <a:extLst>
              <a:ext uri="{FF2B5EF4-FFF2-40B4-BE49-F238E27FC236}">
                <a16:creationId xmlns:a16="http://schemas.microsoft.com/office/drawing/2014/main" id="{81AB91CB-0E90-4F38-0F5B-72B316863643}"/>
              </a:ext>
            </a:extLst>
          </p:cNvPr>
          <p:cNvSpPr>
            <a:spLocks noGrp="1"/>
          </p:cNvSpPr>
          <p:nvPr>
            <p:ph idx="1"/>
          </p:nvPr>
        </p:nvSpPr>
        <p:spPr/>
        <p:txBody>
          <a:bodyPr>
            <a:normAutofit fontScale="92500" lnSpcReduction="10000"/>
          </a:bodyPr>
          <a:lstStyle/>
          <a:p>
            <a:r>
              <a:rPr lang="en-US" b="1" i="1" dirty="0"/>
              <a:t>Closing of Cup Roster			</a:t>
            </a:r>
            <a:r>
              <a:rPr lang="en-US" dirty="0"/>
              <a:t>Boys – April 1</a:t>
            </a:r>
            <a:r>
              <a:rPr lang="en-US" baseline="30000" dirty="0"/>
              <a:t>st</a:t>
            </a:r>
            <a:r>
              <a:rPr lang="en-US" dirty="0"/>
              <a:t> </a:t>
            </a:r>
            <a:br>
              <a:rPr lang="en-US" dirty="0"/>
            </a:br>
            <a:r>
              <a:rPr lang="en-US" dirty="0"/>
              <a:t>   						Girls – April 8</a:t>
            </a:r>
            <a:r>
              <a:rPr lang="en-US" baseline="30000" dirty="0"/>
              <a:t>th</a:t>
            </a:r>
            <a:r>
              <a:rPr lang="en-US" dirty="0"/>
              <a:t> </a:t>
            </a:r>
          </a:p>
          <a:p>
            <a:endParaRPr lang="en-US" b="1" i="1" dirty="0"/>
          </a:p>
          <a:p>
            <a:r>
              <a:rPr lang="en-US" b="1" i="1" dirty="0"/>
              <a:t>Roster Freeze Date			</a:t>
            </a:r>
            <a:r>
              <a:rPr lang="en-US" dirty="0"/>
              <a:t>Boys – April 8</a:t>
            </a:r>
            <a:r>
              <a:rPr lang="en-US" baseline="30000" dirty="0"/>
              <a:t>th</a:t>
            </a:r>
            <a:br>
              <a:rPr lang="en-US" dirty="0"/>
            </a:br>
            <a:r>
              <a:rPr lang="en-US" dirty="0"/>
              <a:t>   						Girls – April 15</a:t>
            </a:r>
            <a:r>
              <a:rPr lang="en-US" baseline="30000" dirty="0"/>
              <a:t>th</a:t>
            </a:r>
            <a:r>
              <a:rPr lang="en-US" dirty="0"/>
              <a:t> </a:t>
            </a:r>
          </a:p>
          <a:p>
            <a:endParaRPr lang="en-US" dirty="0"/>
          </a:p>
          <a:p>
            <a:r>
              <a:rPr lang="en-US" b="1" i="1" dirty="0"/>
              <a:t>Submission of Scheduling Considerations</a:t>
            </a:r>
            <a:br>
              <a:rPr lang="en-US" b="1" i="1" dirty="0"/>
            </a:br>
            <a:r>
              <a:rPr lang="en-US" b="1" i="1" dirty="0"/>
              <a:t>   						</a:t>
            </a:r>
            <a:r>
              <a:rPr lang="en-US" dirty="0"/>
              <a:t>see calendar on website</a:t>
            </a:r>
          </a:p>
          <a:p>
            <a:endParaRPr lang="en-US" b="1" i="1" dirty="0"/>
          </a:p>
          <a:p>
            <a:r>
              <a:rPr lang="en-US" b="1" i="1" dirty="0"/>
              <a:t>Assigned Match Dates for your Age Group</a:t>
            </a:r>
            <a:br>
              <a:rPr lang="en-US" b="1" i="1" dirty="0"/>
            </a:br>
            <a:r>
              <a:rPr lang="en-US" b="1" i="1" dirty="0"/>
              <a:t>   						</a:t>
            </a:r>
            <a:r>
              <a:rPr lang="en-US" dirty="0"/>
              <a:t>dates on draw sheets</a:t>
            </a:r>
            <a:r>
              <a:rPr lang="en-US" b="1" i="1" dirty="0"/>
              <a:t>		</a:t>
            </a:r>
            <a:r>
              <a:rPr lang="en-US" dirty="0"/>
              <a:t> </a:t>
            </a:r>
            <a:endParaRPr lang="en-US" b="1" i="1" dirty="0"/>
          </a:p>
        </p:txBody>
      </p:sp>
    </p:spTree>
    <p:extLst>
      <p:ext uri="{BB962C8B-B14F-4D97-AF65-F5344CB8AC3E}">
        <p14:creationId xmlns:p14="http://schemas.microsoft.com/office/powerpoint/2010/main" val="3876140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a:xfrm>
            <a:off x="838199" y="1825624"/>
            <a:ext cx="11353801" cy="4843623"/>
          </a:xfrm>
        </p:spPr>
        <p:txBody>
          <a:bodyPr>
            <a:normAutofit fontScale="40000" lnSpcReduction="20000"/>
          </a:bodyPr>
          <a:lstStyle/>
          <a:p>
            <a:pPr marL="0" indent="0">
              <a:buNone/>
            </a:pPr>
            <a:endParaRPr lang="en-US" sz="10400" b="1" i="1" dirty="0"/>
          </a:p>
          <a:p>
            <a:pPr marL="0" indent="0">
              <a:buNone/>
            </a:pPr>
            <a:endParaRPr lang="en-US" sz="10400" b="1" i="1" dirty="0"/>
          </a:p>
          <a:p>
            <a:pPr marL="0" indent="0">
              <a:buNone/>
            </a:pPr>
            <a:r>
              <a:rPr lang="en-US" sz="10400" b="1" i="1" dirty="0"/>
              <a:t>Round of 16 games – boys	</a:t>
            </a:r>
            <a:r>
              <a:rPr lang="en-US" sz="10400" i="1" dirty="0"/>
              <a:t>Sunday, April 12</a:t>
            </a:r>
            <a:r>
              <a:rPr lang="en-US" sz="10400" i="1" baseline="30000" dirty="0"/>
              <a:t>th</a:t>
            </a:r>
            <a:r>
              <a:rPr lang="en-US" sz="10400" i="1" dirty="0"/>
              <a:t>     </a:t>
            </a:r>
            <a:r>
              <a:rPr lang="en-US" sz="5500" b="1" i="1" dirty="0"/>
              <a:t>		</a:t>
            </a:r>
            <a:endParaRPr lang="en-US" sz="10400" b="1" i="1" dirty="0"/>
          </a:p>
          <a:p>
            <a:pPr marL="0" indent="0">
              <a:buNone/>
            </a:pPr>
            <a:r>
              <a:rPr lang="en-US" sz="10400" b="1" i="1" dirty="0"/>
              <a:t>						</a:t>
            </a:r>
            <a:r>
              <a:rPr lang="en-US" sz="10400" i="1" dirty="0"/>
              <a:t> 	</a:t>
            </a:r>
            <a:r>
              <a:rPr lang="en-US" sz="10400" i="1" dirty="0" err="1"/>
              <a:t>Soccerplex</a:t>
            </a:r>
            <a:r>
              <a:rPr lang="en-US" sz="10400" i="1" dirty="0"/>
              <a:t> </a:t>
            </a:r>
          </a:p>
          <a:p>
            <a:pPr marL="0" indent="0">
              <a:buNone/>
            </a:pPr>
            <a:r>
              <a:rPr lang="en-US" sz="10400" i="1" dirty="0"/>
              <a:t>						</a:t>
            </a:r>
          </a:p>
          <a:p>
            <a:pPr marL="0" indent="0">
              <a:buNone/>
            </a:pPr>
            <a:r>
              <a:rPr lang="en-US" sz="10400" i="1" dirty="0"/>
              <a:t>						</a:t>
            </a:r>
            <a:endParaRPr lang="en-US" sz="5500" dirty="0"/>
          </a:p>
          <a:p>
            <a:pPr marL="0" indent="0">
              <a:buNone/>
            </a:pPr>
            <a:r>
              <a:rPr lang="en-US" sz="5500" i="1" dirty="0"/>
              <a:t>					</a:t>
            </a:r>
            <a:endParaRPr lang="en-US" sz="5500" b="1" i="1" dirty="0"/>
          </a:p>
          <a:p>
            <a:pPr marL="0" indent="0">
              <a:buNone/>
            </a:pPr>
            <a:br>
              <a:rPr lang="en-US" sz="2400" b="1" i="1" dirty="0"/>
            </a:br>
            <a:endParaRPr lang="en-US" sz="2400" b="1" i="1" dirty="0"/>
          </a:p>
          <a:p>
            <a:pPr marL="0" indent="0">
              <a:buNone/>
            </a:pPr>
            <a:endParaRPr lang="en-US" sz="2400" b="1" i="1" dirty="0"/>
          </a:p>
          <a:p>
            <a:pPr marL="0" indent="0">
              <a:buNone/>
            </a:pPr>
            <a:r>
              <a:rPr lang="en-US" b="1" i="1" dirty="0"/>
              <a:t>	</a:t>
            </a:r>
          </a:p>
        </p:txBody>
      </p:sp>
    </p:spTree>
    <p:extLst>
      <p:ext uri="{BB962C8B-B14F-4D97-AF65-F5344CB8AC3E}">
        <p14:creationId xmlns:p14="http://schemas.microsoft.com/office/powerpoint/2010/main" val="2127937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4027E-878C-7A30-D91F-99A644F378C8}"/>
              </a:ext>
            </a:extLst>
          </p:cNvPr>
          <p:cNvSpPr>
            <a:spLocks noGrp="1"/>
          </p:cNvSpPr>
          <p:nvPr>
            <p:ph type="title"/>
          </p:nvPr>
        </p:nvSpPr>
        <p:spPr/>
        <p:txBody>
          <a:bodyPr/>
          <a:lstStyle/>
          <a:p>
            <a:r>
              <a:rPr lang="en-US" dirty="0"/>
              <a:t>Scheduling Considerations For April 12</a:t>
            </a:r>
            <a:r>
              <a:rPr lang="en-US" baseline="30000" dirty="0"/>
              <a:t>th</a:t>
            </a:r>
            <a:r>
              <a:rPr lang="en-US" dirty="0"/>
              <a:t> due tonight</a:t>
            </a:r>
          </a:p>
        </p:txBody>
      </p:sp>
      <p:sp>
        <p:nvSpPr>
          <p:cNvPr id="3" name="Content Placeholder 2">
            <a:extLst>
              <a:ext uri="{FF2B5EF4-FFF2-40B4-BE49-F238E27FC236}">
                <a16:creationId xmlns:a16="http://schemas.microsoft.com/office/drawing/2014/main" id="{90DC4616-C952-86BD-BD2E-416004E6D241}"/>
              </a:ext>
            </a:extLst>
          </p:cNvPr>
          <p:cNvSpPr>
            <a:spLocks noGrp="1"/>
          </p:cNvSpPr>
          <p:nvPr>
            <p:ph idx="1"/>
          </p:nvPr>
        </p:nvSpPr>
        <p:spPr/>
        <p:txBody>
          <a:bodyPr/>
          <a:lstStyle/>
          <a:p>
            <a:endParaRPr lang="en-US" dirty="0"/>
          </a:p>
          <a:p>
            <a:endParaRPr lang="en-US" dirty="0"/>
          </a:p>
          <a:p>
            <a:r>
              <a:rPr lang="en-US" dirty="0"/>
              <a:t>I will begin scheduling the round of 16 matches tomorrow so all considerations must be made tonight</a:t>
            </a:r>
          </a:p>
          <a:p>
            <a:endParaRPr lang="en-US" dirty="0"/>
          </a:p>
          <a:p>
            <a:r>
              <a:rPr lang="en-US" dirty="0"/>
              <a:t>Go to MSYSA website (</a:t>
            </a:r>
            <a:r>
              <a:rPr lang="en-US" dirty="0">
                <a:hlinkClick r:id="rId2"/>
              </a:rPr>
              <a:t>www.msysa.org</a:t>
            </a:r>
            <a:r>
              <a:rPr lang="en-US" dirty="0"/>
              <a:t>); then to Cups; Presidents Cup; scheduling considerations</a:t>
            </a:r>
          </a:p>
        </p:txBody>
      </p:sp>
    </p:spTree>
    <p:extLst>
      <p:ext uri="{BB962C8B-B14F-4D97-AF65-F5344CB8AC3E}">
        <p14:creationId xmlns:p14="http://schemas.microsoft.com/office/powerpoint/2010/main" val="195610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a:xfrm>
            <a:off x="838199" y="1825625"/>
            <a:ext cx="11015445" cy="4768122"/>
          </a:xfrm>
        </p:spPr>
        <p:txBody>
          <a:bodyPr>
            <a:normAutofit fontScale="47500" lnSpcReduction="20000"/>
          </a:bodyPr>
          <a:lstStyle/>
          <a:p>
            <a:pPr marL="0" indent="0">
              <a:buNone/>
            </a:pPr>
            <a:endParaRPr lang="en-US" sz="4700" b="1" i="1" dirty="0"/>
          </a:p>
          <a:p>
            <a:pPr marL="0" indent="0">
              <a:buNone/>
            </a:pPr>
            <a:r>
              <a:rPr lang="en-US" sz="4700" b="1" i="1" dirty="0"/>
              <a:t>Quarter-final games - boys 			</a:t>
            </a:r>
            <a:r>
              <a:rPr lang="en-US" sz="4700" i="1" dirty="0"/>
              <a:t>Sunday, May 3</a:t>
            </a:r>
            <a:r>
              <a:rPr lang="en-US" sz="4700" i="1" baseline="30000" dirty="0"/>
              <a:t>rd</a:t>
            </a:r>
            <a:r>
              <a:rPr lang="en-US" sz="4700" i="1" dirty="0"/>
              <a:t> </a:t>
            </a:r>
            <a:r>
              <a:rPr lang="en-US" sz="4700" dirty="0"/>
              <a:t> </a:t>
            </a:r>
            <a:endParaRPr lang="en-US" sz="4700" b="1" i="1" dirty="0"/>
          </a:p>
          <a:p>
            <a:pPr marL="0" indent="0">
              <a:buNone/>
            </a:pPr>
            <a:r>
              <a:rPr lang="en-US" sz="4700" b="1" i="1" dirty="0"/>
              <a:t>						</a:t>
            </a:r>
            <a:r>
              <a:rPr lang="en-US" sz="4700" i="1" dirty="0" err="1"/>
              <a:t>Soccerplex</a:t>
            </a:r>
            <a:r>
              <a:rPr lang="en-US" sz="4700" i="1" dirty="0"/>
              <a:t>  &amp; Liberty Park</a:t>
            </a:r>
            <a:br>
              <a:rPr lang="en-US" sz="4700" i="1" dirty="0"/>
            </a:br>
            <a:r>
              <a:rPr lang="en-US" sz="4700" i="1" dirty="0"/>
              <a:t>                           </a:t>
            </a:r>
            <a:r>
              <a:rPr lang="en-US" sz="4700" b="1" i="1" dirty="0"/>
              <a:t>					</a:t>
            </a:r>
            <a:r>
              <a:rPr lang="en-US" sz="4700" i="1" dirty="0"/>
              <a:t>schedule consideration due by Apr 15</a:t>
            </a:r>
            <a:r>
              <a:rPr lang="en-US" sz="4700" i="1" baseline="30000" dirty="0"/>
              <a:t>th</a:t>
            </a:r>
            <a:r>
              <a:rPr lang="en-US" sz="4700" i="1" dirty="0"/>
              <a:t>  </a:t>
            </a:r>
            <a:br>
              <a:rPr lang="en-US" sz="4700" i="1" dirty="0"/>
            </a:br>
            <a:endParaRPr lang="en-US" sz="4700" dirty="0"/>
          </a:p>
          <a:p>
            <a:pPr marL="0" indent="0">
              <a:buNone/>
            </a:pPr>
            <a:r>
              <a:rPr lang="en-US" sz="4700" i="1" dirty="0"/>
              <a:t>						</a:t>
            </a:r>
            <a:endParaRPr lang="en-US" sz="4700" b="1" i="1" dirty="0"/>
          </a:p>
          <a:p>
            <a:pPr marL="0" indent="0">
              <a:buNone/>
            </a:pPr>
            <a:r>
              <a:rPr lang="en-US" sz="4700" b="1" i="1" dirty="0"/>
              <a:t>Quarter-final games - girls 			</a:t>
            </a:r>
            <a:r>
              <a:rPr lang="en-US" sz="4700" i="1" dirty="0"/>
              <a:t>Saturday, May 9</a:t>
            </a:r>
            <a:r>
              <a:rPr lang="en-US" sz="4700" i="1" baseline="30000" dirty="0"/>
              <a:t>th</a:t>
            </a:r>
            <a:r>
              <a:rPr lang="en-US" sz="4700" i="1" dirty="0"/>
              <a:t> </a:t>
            </a:r>
            <a:r>
              <a:rPr lang="en-US" sz="4700" dirty="0"/>
              <a:t> </a:t>
            </a:r>
          </a:p>
          <a:p>
            <a:pPr marL="0" indent="0">
              <a:buNone/>
            </a:pPr>
            <a:r>
              <a:rPr lang="en-US" sz="4700" i="1" dirty="0"/>
              <a:t>						</a:t>
            </a:r>
            <a:r>
              <a:rPr lang="en-US" sz="4700" i="1" dirty="0" err="1"/>
              <a:t>Soccerplex</a:t>
            </a:r>
            <a:r>
              <a:rPr lang="en-US" sz="4700" i="1" dirty="0"/>
              <a:t> &amp; </a:t>
            </a:r>
            <a:r>
              <a:rPr lang="en-US" sz="4700" i="1" dirty="0" err="1"/>
              <a:t>Libery</a:t>
            </a:r>
            <a:r>
              <a:rPr lang="en-US" sz="4700" i="1" dirty="0"/>
              <a:t> Park 	</a:t>
            </a:r>
            <a:r>
              <a:rPr lang="en-US" sz="4700" b="1" i="1" dirty="0"/>
              <a:t>				   			</a:t>
            </a:r>
            <a:r>
              <a:rPr lang="en-US" sz="4700" i="1" dirty="0"/>
              <a:t>schedule consideration due by Apr 15</a:t>
            </a:r>
            <a:r>
              <a:rPr lang="en-US" sz="4700" i="1" baseline="30000" dirty="0"/>
              <a:t>th</a:t>
            </a:r>
          </a:p>
          <a:p>
            <a:pPr marL="0" indent="0">
              <a:buNone/>
            </a:pPr>
            <a:endParaRPr lang="en-US" sz="4700" b="1" i="1" dirty="0"/>
          </a:p>
          <a:p>
            <a:pPr marL="0" indent="0">
              <a:buNone/>
            </a:pPr>
            <a:endParaRPr lang="en-US" sz="4700" b="1" i="1" dirty="0"/>
          </a:p>
          <a:p>
            <a:pPr marL="0" indent="0">
              <a:buNone/>
            </a:pPr>
            <a:r>
              <a:rPr lang="en-US" sz="4700" b="1" i="1" dirty="0"/>
              <a:t>		</a:t>
            </a:r>
          </a:p>
          <a:p>
            <a:pPr marL="0" indent="0">
              <a:buNone/>
            </a:pPr>
            <a:endParaRPr lang="en-US" sz="2400" b="1" i="1" dirty="0"/>
          </a:p>
          <a:p>
            <a:pPr marL="0" indent="0">
              <a:buNone/>
            </a:pPr>
            <a:r>
              <a:rPr lang="en-US" b="1" i="1" dirty="0"/>
              <a:t>	</a:t>
            </a:r>
          </a:p>
        </p:txBody>
      </p:sp>
    </p:spTree>
    <p:extLst>
      <p:ext uri="{BB962C8B-B14F-4D97-AF65-F5344CB8AC3E}">
        <p14:creationId xmlns:p14="http://schemas.microsoft.com/office/powerpoint/2010/main" val="1991464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p:txBody>
          <a:bodyPr>
            <a:normAutofit/>
          </a:bodyPr>
          <a:lstStyle/>
          <a:p>
            <a:pPr marL="0" indent="0">
              <a:buNone/>
            </a:pPr>
            <a:r>
              <a:rPr lang="en-US" sz="2600" b="1" i="1" dirty="0"/>
              <a:t>Semi-final games 			</a:t>
            </a:r>
            <a:r>
              <a:rPr lang="en-US" sz="2600" i="1" dirty="0"/>
              <a:t>Sunday, May 17</a:t>
            </a:r>
            <a:r>
              <a:rPr lang="en-US" sz="2600" i="1" baseline="30000" dirty="0"/>
              <a:t>th</a:t>
            </a:r>
            <a:r>
              <a:rPr lang="en-US" sz="2600" i="1" dirty="0"/>
              <a:t>  </a:t>
            </a:r>
            <a:r>
              <a:rPr lang="en-US" sz="2600" dirty="0"/>
              <a:t> </a:t>
            </a:r>
            <a:endParaRPr lang="en-US" sz="2600" b="1" i="1" dirty="0"/>
          </a:p>
          <a:p>
            <a:pPr marL="0" indent="0">
              <a:buNone/>
            </a:pPr>
            <a:r>
              <a:rPr lang="en-US" sz="2600" b="1" i="1" dirty="0"/>
              <a:t>12u – 19 girls/boys			</a:t>
            </a:r>
            <a:r>
              <a:rPr lang="en-US" sz="2600" i="1" dirty="0" err="1"/>
              <a:t>Soccerplex</a:t>
            </a:r>
            <a:r>
              <a:rPr lang="en-US" sz="2600" i="1" dirty="0"/>
              <a:t>  &amp; Liberty Park</a:t>
            </a:r>
            <a:br>
              <a:rPr lang="en-US" sz="2600" i="1" dirty="0"/>
            </a:br>
            <a:r>
              <a:rPr lang="en-US" sz="2600" i="1" dirty="0"/>
              <a:t>                                                             </a:t>
            </a:r>
            <a:r>
              <a:rPr lang="en-US" sz="2800" i="1" dirty="0"/>
              <a:t>schedule consideration </a:t>
            </a:r>
            <a:r>
              <a:rPr lang="en-US" sz="2600" i="1" dirty="0"/>
              <a:t>forms due by </a:t>
            </a:r>
            <a:br>
              <a:rPr lang="en-US" sz="2600" i="1" dirty="0"/>
            </a:br>
            <a:r>
              <a:rPr lang="en-US" sz="2600" i="1" dirty="0"/>
              <a:t>					May 6</a:t>
            </a:r>
            <a:r>
              <a:rPr lang="en-US" sz="2600" i="1" baseline="30000" dirty="0"/>
              <a:t>th</a:t>
            </a:r>
            <a:r>
              <a:rPr lang="en-US" sz="2600" i="1" dirty="0"/>
              <a:t>     </a:t>
            </a:r>
            <a:endParaRPr lang="en-US" sz="2000" dirty="0"/>
          </a:p>
          <a:p>
            <a:pPr marL="0" indent="0">
              <a:buNone/>
            </a:pPr>
            <a:r>
              <a:rPr lang="en-US" sz="2000" i="1" dirty="0"/>
              <a:t>				</a:t>
            </a:r>
            <a:endParaRPr lang="en-US" sz="2000" dirty="0"/>
          </a:p>
          <a:p>
            <a:pPr marL="0" indent="0">
              <a:buNone/>
            </a:pPr>
            <a:endParaRPr lang="en-US" sz="2000" dirty="0"/>
          </a:p>
          <a:p>
            <a:pPr marL="0" indent="0">
              <a:buNone/>
            </a:pPr>
            <a:r>
              <a:rPr lang="en-US" sz="2600" b="1" i="1" dirty="0"/>
              <a:t>Finals					</a:t>
            </a:r>
            <a:r>
              <a:rPr lang="en-US" sz="2600" dirty="0"/>
              <a:t>Saturday, May 30</a:t>
            </a:r>
            <a:r>
              <a:rPr lang="en-US" sz="2600" baseline="30000" dirty="0"/>
              <a:t>th</a:t>
            </a:r>
            <a:r>
              <a:rPr lang="en-US" sz="2600" dirty="0"/>
              <a:t>   </a:t>
            </a:r>
          </a:p>
          <a:p>
            <a:pPr marL="0" indent="0">
              <a:buNone/>
            </a:pPr>
            <a:r>
              <a:rPr lang="en-US" sz="2600" i="1" dirty="0"/>
              <a:t>					Soccerplex – </a:t>
            </a:r>
            <a:r>
              <a:rPr lang="en-US" sz="2800" i="1" dirty="0"/>
              <a:t>schedule consideration </a:t>
            </a:r>
            <a:r>
              <a:rPr lang="en-US" sz="2600" i="1" dirty="0"/>
              <a:t> 						forms due by May 13</a:t>
            </a:r>
            <a:r>
              <a:rPr lang="en-US" sz="2600" i="1" baseline="30000" dirty="0"/>
              <a:t>h</a:t>
            </a:r>
            <a:r>
              <a:rPr lang="en-US" sz="2600" i="1" dirty="0"/>
              <a:t>  </a:t>
            </a:r>
          </a:p>
          <a:p>
            <a:pPr marL="0" indent="0">
              <a:buNone/>
            </a:pPr>
            <a:r>
              <a:rPr lang="en-US" b="1" i="1" dirty="0"/>
              <a:t>	</a:t>
            </a:r>
          </a:p>
        </p:txBody>
      </p:sp>
    </p:spTree>
    <p:extLst>
      <p:ext uri="{BB962C8B-B14F-4D97-AF65-F5344CB8AC3E}">
        <p14:creationId xmlns:p14="http://schemas.microsoft.com/office/powerpoint/2010/main" val="323243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CC544-287E-47FE-AFEC-77970ABDF443}"/>
              </a:ext>
            </a:extLst>
          </p:cNvPr>
          <p:cNvSpPr>
            <a:spLocks noGrp="1"/>
          </p:cNvSpPr>
          <p:nvPr>
            <p:ph type="title"/>
          </p:nvPr>
        </p:nvSpPr>
        <p:spPr/>
        <p:txBody>
          <a:bodyPr/>
          <a:lstStyle/>
          <a:p>
            <a:r>
              <a:rPr lang="en-US" b="1" i="1" dirty="0"/>
              <a:t>Eastern Regional/National Championships</a:t>
            </a:r>
          </a:p>
        </p:txBody>
      </p:sp>
      <p:sp>
        <p:nvSpPr>
          <p:cNvPr id="3" name="Content Placeholder 2">
            <a:extLst>
              <a:ext uri="{FF2B5EF4-FFF2-40B4-BE49-F238E27FC236}">
                <a16:creationId xmlns:a16="http://schemas.microsoft.com/office/drawing/2014/main" id="{FFC1E033-9ADD-4FD6-BACE-D391508A43B6}"/>
              </a:ext>
            </a:extLst>
          </p:cNvPr>
          <p:cNvSpPr>
            <a:spLocks noGrp="1"/>
          </p:cNvSpPr>
          <p:nvPr>
            <p:ph idx="1"/>
          </p:nvPr>
        </p:nvSpPr>
        <p:spPr/>
        <p:txBody>
          <a:bodyPr>
            <a:normAutofit fontScale="92500" lnSpcReduction="10000"/>
          </a:bodyPr>
          <a:lstStyle/>
          <a:p>
            <a:r>
              <a:rPr lang="en-US" dirty="0"/>
              <a:t>Thursday, June 11 – Sunday, June 14 (13u – 19u)</a:t>
            </a:r>
            <a:br>
              <a:rPr lang="en-US" dirty="0"/>
            </a:br>
            <a:r>
              <a:rPr lang="en-US" dirty="0"/>
              <a:t>Loudoun, Virginia  </a:t>
            </a:r>
            <a:br>
              <a:rPr lang="en-US" dirty="0"/>
            </a:br>
            <a:r>
              <a:rPr lang="en-US" dirty="0"/>
              <a:t>champion and any division that receives a wild card must plan on attending</a:t>
            </a:r>
          </a:p>
          <a:p>
            <a:r>
              <a:rPr lang="en-US" dirty="0"/>
              <a:t>$3,500 fine for teams that do not attend</a:t>
            </a:r>
          </a:p>
          <a:p>
            <a:endParaRPr lang="en-US" dirty="0"/>
          </a:p>
          <a:p>
            <a:r>
              <a:rPr lang="en-US" dirty="0"/>
              <a:t>Friday, June 19 – Monday, June 22 (12u only)</a:t>
            </a:r>
            <a:br>
              <a:rPr lang="en-US" dirty="0"/>
            </a:br>
            <a:r>
              <a:rPr lang="en-US" dirty="0"/>
              <a:t>Connecticut</a:t>
            </a:r>
          </a:p>
          <a:p>
            <a:endParaRPr lang="en-US" dirty="0"/>
          </a:p>
          <a:p>
            <a:r>
              <a:rPr lang="en-US" sz="3600" b="1" i="1" dirty="0"/>
              <a:t>National Championships</a:t>
            </a:r>
            <a:br>
              <a:rPr lang="en-US" sz="3600" b="1" i="1" dirty="0"/>
            </a:br>
            <a:r>
              <a:rPr lang="en-US" i="1" dirty="0"/>
              <a:t>Saturday</a:t>
            </a:r>
            <a:r>
              <a:rPr lang="en-US" dirty="0"/>
              <a:t>, July 11 – Tuesday, July 14</a:t>
            </a:r>
            <a:br>
              <a:rPr lang="en-US" dirty="0"/>
            </a:br>
            <a:r>
              <a:rPr lang="en-US" dirty="0"/>
              <a:t>Wichita, Kansas </a:t>
            </a:r>
            <a:endParaRPr lang="en-US" sz="3600" b="1" i="1" dirty="0"/>
          </a:p>
        </p:txBody>
      </p:sp>
    </p:spTree>
    <p:extLst>
      <p:ext uri="{BB962C8B-B14F-4D97-AF65-F5344CB8AC3E}">
        <p14:creationId xmlns:p14="http://schemas.microsoft.com/office/powerpoint/2010/main" val="17998332"/>
      </p:ext>
    </p:extLst>
  </p:cSld>
  <p:clrMapOvr>
    <a:masterClrMapping/>
  </p:clrMapOvr>
</p:sld>
</file>

<file path=ppt/theme/theme1.xml><?xml version="1.0" encoding="utf-8"?>
<a:theme xmlns:a="http://schemas.openxmlformats.org/drawingml/2006/main" name="Theme2">
  <a:themeElements>
    <a:clrScheme name="Custom 7">
      <a:dk1>
        <a:sysClr val="windowText" lastClr="000000"/>
      </a:dk1>
      <a:lt1>
        <a:sysClr val="window" lastClr="FFFFFF"/>
      </a:lt1>
      <a:dk2>
        <a:srgbClr val="757070"/>
      </a:dk2>
      <a:lt2>
        <a:srgbClr val="E7E6E6"/>
      </a:lt2>
      <a:accent1>
        <a:srgbClr val="000000"/>
      </a:accent1>
      <a:accent2>
        <a:srgbClr val="C00000"/>
      </a:accent2>
      <a:accent3>
        <a:srgbClr val="A5A5A5"/>
      </a:accent3>
      <a:accent4>
        <a:srgbClr val="FFC000"/>
      </a:accent4>
      <a:accent5>
        <a:srgbClr val="000000"/>
      </a:accent5>
      <a:accent6>
        <a:srgbClr val="C00000"/>
      </a:accent6>
      <a:hlink>
        <a:srgbClr val="C00000"/>
      </a:hlink>
      <a:folHlink>
        <a:srgbClr val="FF404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2" id="{1505FA4E-7486-479E-89C6-8460B84D2719}" vid="{2EABC592-8301-482D-BA62-8A335D0FC9E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3443A63421D244AF53A94E315C5A06" ma:contentTypeVersion="8" ma:contentTypeDescription="Create a new document." ma:contentTypeScope="" ma:versionID="6794a63756fd05d429a44b41ce11e526">
  <xsd:schema xmlns:xsd="http://www.w3.org/2001/XMLSchema" xmlns:xs="http://www.w3.org/2001/XMLSchema" xmlns:p="http://schemas.microsoft.com/office/2006/metadata/properties" xmlns:ns3="162bcf17-8282-4376-b7f3-01972f9eadbf" targetNamespace="http://schemas.microsoft.com/office/2006/metadata/properties" ma:root="true" ma:fieldsID="4b40eb88d7860c1823f945d754c9c7ac" ns3:_="">
    <xsd:import namespace="162bcf17-8282-4376-b7f3-01972f9eadb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2bcf17-8282-4376-b7f3-01972f9ead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4F8360-5F0E-4B31-ACB1-357C9AD92076}">
  <ds:schemaRefs>
    <ds:schemaRef ds:uri="http://schemas.microsoft.com/office/infopath/2007/PartnerControls"/>
    <ds:schemaRef ds:uri="http://purl.org/dc/elements/1.1/"/>
    <ds:schemaRef ds:uri="http://purl.org/dc/terms/"/>
    <ds:schemaRef ds:uri="http://purl.org/dc/dcmitype/"/>
    <ds:schemaRef ds:uri="http://schemas.microsoft.com/office/2006/documentManagement/types"/>
    <ds:schemaRef ds:uri="162bcf17-8282-4376-b7f3-01972f9eadbf"/>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A7502F9-3646-4687-BF12-B8D9721E4C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2bcf17-8282-4376-b7f3-01972f9ead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1B45E8-3DDC-4D01-AD54-0D47122EAE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Theme2</Template>
  <TotalTime>2497</TotalTime>
  <Words>1960</Words>
  <Application>Microsoft Office PowerPoint</Application>
  <PresentationFormat>Widescreen</PresentationFormat>
  <Paragraphs>278</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Theme2</vt:lpstr>
      <vt:lpstr>Cup Draw</vt:lpstr>
      <vt:lpstr>2025 Presidents Cup Highlights</vt:lpstr>
      <vt:lpstr>2026 Presidents Cup Highlights</vt:lpstr>
      <vt:lpstr>Important Dates to Remember</vt:lpstr>
      <vt:lpstr>PRESIDENTS CUP DATES</vt:lpstr>
      <vt:lpstr>Scheduling Considerations For April 12th due tonight</vt:lpstr>
      <vt:lpstr>PRESIDENTS CUP DATES</vt:lpstr>
      <vt:lpstr>PRESIDENTS CUP DATES</vt:lpstr>
      <vt:lpstr>Eastern Regional/National Championships</vt:lpstr>
      <vt:lpstr>Referee Fees</vt:lpstr>
      <vt:lpstr>COMPETITION NOTES</vt:lpstr>
      <vt:lpstr>Rule Reminders</vt:lpstr>
      <vt:lpstr>Rosters</vt:lpstr>
      <vt:lpstr>MSYSA Cup Sponsorship Opportunities</vt:lpstr>
      <vt:lpstr>Cup Results &amp; Marketing</vt:lpstr>
      <vt:lpstr>Age Group/Draw Considerations</vt:lpstr>
      <vt:lpstr>11u Girls (5 teams)</vt:lpstr>
      <vt:lpstr>11u  Boys (9 teams) </vt:lpstr>
      <vt:lpstr>12u Girls (5 teams) </vt:lpstr>
      <vt:lpstr>12u Boys (10 teams) </vt:lpstr>
      <vt:lpstr>13u Girls (6 teams)</vt:lpstr>
      <vt:lpstr>13u Boys (7 teams)</vt:lpstr>
      <vt:lpstr>14u Girls (3 teams)</vt:lpstr>
      <vt:lpstr>14u Boys (12 teams)</vt:lpstr>
      <vt:lpstr>15u Girls (5 teams)</vt:lpstr>
      <vt:lpstr>15u Boys (15 teams)</vt:lpstr>
      <vt:lpstr>16u Girls (6 teams)</vt:lpstr>
      <vt:lpstr>16u Boys (9 teams)</vt:lpstr>
      <vt:lpstr>17u Girls (4 teams)</vt:lpstr>
      <vt:lpstr>17u Boys (12 teams)</vt:lpstr>
      <vt:lpstr>18u/19u Girls (6 teams)</vt:lpstr>
      <vt:lpstr>18u/19u Boys (10 teams)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Cup Draw</dc:title>
  <dc:creator>Maria Lyon</dc:creator>
  <cp:lastModifiedBy>Adam Swaney</cp:lastModifiedBy>
  <cp:revision>50</cp:revision>
  <cp:lastPrinted>2023-03-21T17:05:54Z</cp:lastPrinted>
  <dcterms:created xsi:type="dcterms:W3CDTF">2020-01-09T20:17:17Z</dcterms:created>
  <dcterms:modified xsi:type="dcterms:W3CDTF">2026-03-19T17:00:17Z</dcterms:modified>
</cp:coreProperties>
</file>