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6" r:id="rId5"/>
    <p:sldId id="304" r:id="rId6"/>
    <p:sldId id="300" r:id="rId7"/>
    <p:sldId id="262" r:id="rId8"/>
    <p:sldId id="280" r:id="rId9"/>
    <p:sldId id="305" r:id="rId10"/>
    <p:sldId id="281" r:id="rId11"/>
    <p:sldId id="282" r:id="rId12"/>
    <p:sldId id="285" r:id="rId13"/>
    <p:sldId id="261" r:id="rId14"/>
    <p:sldId id="283" r:id="rId15"/>
    <p:sldId id="284" r:id="rId16"/>
    <p:sldId id="260" r:id="rId17"/>
    <p:sldId id="297" r:id="rId18"/>
    <p:sldId id="306" r:id="rId19"/>
    <p:sldId id="307" r:id="rId20"/>
    <p:sldId id="308" r:id="rId21"/>
    <p:sldId id="263" r:id="rId22"/>
    <p:sldId id="302" r:id="rId23"/>
    <p:sldId id="298" r:id="rId24"/>
    <p:sldId id="299" r:id="rId25"/>
    <p:sldId id="286" r:id="rId26"/>
    <p:sldId id="287" r:id="rId27"/>
    <p:sldId id="288" r:id="rId28"/>
    <p:sldId id="289" r:id="rId29"/>
    <p:sldId id="290" r:id="rId30"/>
    <p:sldId id="291" r:id="rId31"/>
    <p:sldId id="292" r:id="rId32"/>
    <p:sldId id="293" r:id="rId33"/>
    <p:sldId id="294" r:id="rId34"/>
    <p:sldId id="296" r:id="rId35"/>
    <p:sldId id="303" r:id="rId36"/>
    <p:sldId id="277" r:id="rId37"/>
  </p:sldIdLst>
  <p:sldSz cx="12192000" cy="6858000"/>
  <p:notesSz cx="7027863" cy="93138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53180DC-1F90-4625-8BE6-D9E8966B6D6F}" v="7" dt="2024-03-21T13:22:01.26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4" d="100"/>
          <a:sy n="64" d="100"/>
        </p:scale>
        <p:origin x="712"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slide" Target="slides/slide30.xml"/><Relationship Id="rId42"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E4203A7-6660-4EEF-8CAD-0A9F6B83FFC9}" type="doc">
      <dgm:prSet loTypeId="urn:microsoft.com/office/officeart/2005/8/layout/chevron1" loCatId="process" qsTypeId="urn:microsoft.com/office/officeart/2005/8/quickstyle/simple2" qsCatId="simple" csTypeId="urn:microsoft.com/office/officeart/2005/8/colors/accent1_2" csCatId="accent1" phldr="1"/>
      <dgm:spPr/>
    </dgm:pt>
    <dgm:pt modelId="{FA451B50-8DC5-4B8E-B35F-34B9D1D6EF9C}">
      <dgm:prSet phldrT="[Text]"/>
      <dgm:spPr>
        <a:solidFill>
          <a:schemeClr val="bg2"/>
        </a:solidFill>
        <a:ln>
          <a:solidFill>
            <a:schemeClr val="accent2"/>
          </a:solidFill>
        </a:ln>
        <a:effectLst>
          <a:outerShdw blurRad="50800" dist="38100" dir="5400000" algn="t" rotWithShape="0">
            <a:prstClr val="black">
              <a:alpha val="40000"/>
            </a:prstClr>
          </a:outerShdw>
        </a:effectLst>
      </dgm:spPr>
      <dgm:t>
        <a:bodyPr/>
        <a:lstStyle/>
        <a:p>
          <a:r>
            <a:rPr lang="en-US" dirty="0">
              <a:solidFill>
                <a:schemeClr val="accent2"/>
              </a:solidFill>
            </a:rPr>
            <a:t>Round of 16</a:t>
          </a:r>
        </a:p>
      </dgm:t>
    </dgm:pt>
    <dgm:pt modelId="{74C20EEB-A72B-4D81-87D8-E2B62533489C}" type="parTrans" cxnId="{4468CA45-902F-4CC6-9CB4-8BD20D3D5575}">
      <dgm:prSet/>
      <dgm:spPr/>
      <dgm:t>
        <a:bodyPr/>
        <a:lstStyle/>
        <a:p>
          <a:endParaRPr lang="en-US"/>
        </a:p>
      </dgm:t>
    </dgm:pt>
    <dgm:pt modelId="{C5FA5C9D-E57D-464A-892C-ED1E6314FC11}" type="sibTrans" cxnId="{4468CA45-902F-4CC6-9CB4-8BD20D3D5575}">
      <dgm:prSet/>
      <dgm:spPr/>
      <dgm:t>
        <a:bodyPr/>
        <a:lstStyle/>
        <a:p>
          <a:endParaRPr lang="en-US"/>
        </a:p>
      </dgm:t>
    </dgm:pt>
    <dgm:pt modelId="{F2F549E9-FF6B-4B3F-B975-474EC6C367D6}">
      <dgm:prSet phldrT="[Text]"/>
      <dgm:spPr>
        <a:solidFill>
          <a:schemeClr val="accent4"/>
        </a:solidFill>
        <a:ln>
          <a:solidFill>
            <a:schemeClr val="accent1"/>
          </a:solidFill>
        </a:ln>
        <a:effectLst>
          <a:outerShdw blurRad="50800" dist="38100" dir="5400000" algn="t" rotWithShape="0">
            <a:prstClr val="black">
              <a:alpha val="40000"/>
            </a:prstClr>
          </a:outerShdw>
        </a:effectLst>
      </dgm:spPr>
      <dgm:t>
        <a:bodyPr/>
        <a:lstStyle/>
        <a:p>
          <a:r>
            <a:rPr lang="en-US" dirty="0">
              <a:solidFill>
                <a:schemeClr val="accent1"/>
              </a:solidFill>
            </a:rPr>
            <a:t>Quarterfinals</a:t>
          </a:r>
        </a:p>
      </dgm:t>
    </dgm:pt>
    <dgm:pt modelId="{DB218B88-C67B-48DF-9053-E39E1376E7AA}" type="parTrans" cxnId="{AE4A23A3-D5D3-4D07-9DE0-FD3438561DF6}">
      <dgm:prSet/>
      <dgm:spPr/>
      <dgm:t>
        <a:bodyPr/>
        <a:lstStyle/>
        <a:p>
          <a:endParaRPr lang="en-US"/>
        </a:p>
      </dgm:t>
    </dgm:pt>
    <dgm:pt modelId="{38D43ADC-39BD-492D-B2A5-045879D0BC17}" type="sibTrans" cxnId="{AE4A23A3-D5D3-4D07-9DE0-FD3438561DF6}">
      <dgm:prSet/>
      <dgm:spPr/>
      <dgm:t>
        <a:bodyPr/>
        <a:lstStyle/>
        <a:p>
          <a:endParaRPr lang="en-US"/>
        </a:p>
      </dgm:t>
    </dgm:pt>
    <dgm:pt modelId="{430CF410-138A-4644-A20A-B54E24768610}">
      <dgm:prSet phldrT="[Text]"/>
      <dgm:spPr/>
      <dgm:t>
        <a:bodyPr/>
        <a:lstStyle/>
        <a:p>
          <a:r>
            <a:rPr lang="en-US" dirty="0"/>
            <a:t>Round Robin Competition</a:t>
          </a:r>
        </a:p>
      </dgm:t>
    </dgm:pt>
    <dgm:pt modelId="{267ED301-8B91-4D8D-A78E-5B7334FAC3CB}" type="parTrans" cxnId="{6A706176-030E-401B-8425-3D2F6A9197F5}">
      <dgm:prSet/>
      <dgm:spPr/>
      <dgm:t>
        <a:bodyPr/>
        <a:lstStyle/>
        <a:p>
          <a:endParaRPr lang="en-US"/>
        </a:p>
      </dgm:t>
    </dgm:pt>
    <dgm:pt modelId="{072B7D63-0FC2-4A7B-9D21-97700F65F2F5}" type="sibTrans" cxnId="{6A706176-030E-401B-8425-3D2F6A9197F5}">
      <dgm:prSet/>
      <dgm:spPr/>
      <dgm:t>
        <a:bodyPr/>
        <a:lstStyle/>
        <a:p>
          <a:endParaRPr lang="en-US"/>
        </a:p>
      </dgm:t>
    </dgm:pt>
    <dgm:pt modelId="{8A4EFB82-F12E-4F22-ACB5-FBC724E1A1E2}">
      <dgm:prSet phldrT="[Text]"/>
      <dgm:spPr>
        <a:solidFill>
          <a:schemeClr val="accent1"/>
        </a:solidFill>
        <a:ln>
          <a:solidFill>
            <a:schemeClr val="accent4"/>
          </a:solidFill>
        </a:ln>
        <a:effectLst>
          <a:outerShdw blurRad="50800" dist="38100" dir="5400000" algn="t" rotWithShape="0">
            <a:prstClr val="black">
              <a:alpha val="40000"/>
            </a:prstClr>
          </a:outerShdw>
        </a:effectLst>
      </dgm:spPr>
      <dgm:t>
        <a:bodyPr/>
        <a:lstStyle/>
        <a:p>
          <a:r>
            <a:rPr lang="en-US" dirty="0">
              <a:solidFill>
                <a:schemeClr val="accent4"/>
              </a:solidFill>
            </a:rPr>
            <a:t>Finals</a:t>
          </a:r>
        </a:p>
      </dgm:t>
    </dgm:pt>
    <dgm:pt modelId="{BAE863A2-A670-4DBA-96A2-E068BD38D3DC}" type="parTrans" cxnId="{BEB53F0F-2949-4845-997D-570117251B88}">
      <dgm:prSet/>
      <dgm:spPr/>
      <dgm:t>
        <a:bodyPr/>
        <a:lstStyle/>
        <a:p>
          <a:endParaRPr lang="en-US"/>
        </a:p>
      </dgm:t>
    </dgm:pt>
    <dgm:pt modelId="{A2925C74-52B3-4E0F-8683-E036D3BC9447}" type="sibTrans" cxnId="{BEB53F0F-2949-4845-997D-570117251B88}">
      <dgm:prSet/>
      <dgm:spPr/>
      <dgm:t>
        <a:bodyPr/>
        <a:lstStyle/>
        <a:p>
          <a:endParaRPr lang="en-US"/>
        </a:p>
      </dgm:t>
    </dgm:pt>
    <dgm:pt modelId="{67B1B993-E254-4C88-AD3F-5B0B4B12D453}">
      <dgm:prSet phldrT="[Text]"/>
      <dgm:spPr/>
      <dgm:t>
        <a:bodyPr/>
        <a:lstStyle/>
        <a:p>
          <a:r>
            <a:rPr lang="en-US" dirty="0"/>
            <a:t>Must have at least 8 teams registered in an age group, otherwise single elimination</a:t>
          </a:r>
        </a:p>
      </dgm:t>
    </dgm:pt>
    <dgm:pt modelId="{6B34B17A-2BE3-4898-9E0D-6082445A3F74}" type="parTrans" cxnId="{FAEEECFD-8BD5-4793-9D4A-E9B2C0DDC243}">
      <dgm:prSet/>
      <dgm:spPr/>
      <dgm:t>
        <a:bodyPr/>
        <a:lstStyle/>
        <a:p>
          <a:endParaRPr lang="en-US"/>
        </a:p>
      </dgm:t>
    </dgm:pt>
    <dgm:pt modelId="{0762B12D-85A3-4641-8BA6-EC8F194CAB85}" type="sibTrans" cxnId="{FAEEECFD-8BD5-4793-9D4A-E9B2C0DDC243}">
      <dgm:prSet/>
      <dgm:spPr/>
      <dgm:t>
        <a:bodyPr/>
        <a:lstStyle/>
        <a:p>
          <a:endParaRPr lang="en-US"/>
        </a:p>
      </dgm:t>
    </dgm:pt>
    <dgm:pt modelId="{DAD59711-C614-4D52-B34A-EEB6A0D03F20}">
      <dgm:prSet phldrT="[Text]"/>
      <dgm:spPr/>
      <dgm:t>
        <a:bodyPr/>
        <a:lstStyle/>
        <a:p>
          <a:r>
            <a:rPr lang="en-US" dirty="0"/>
            <a:t>Champions compete @ Eastern Regional Championship</a:t>
          </a:r>
        </a:p>
      </dgm:t>
    </dgm:pt>
    <dgm:pt modelId="{9AE77A99-9C68-40F6-86B9-DDAE795C78A9}" type="parTrans" cxnId="{46172FBF-677F-4EBB-8362-901A58D10660}">
      <dgm:prSet/>
      <dgm:spPr/>
      <dgm:t>
        <a:bodyPr/>
        <a:lstStyle/>
        <a:p>
          <a:endParaRPr lang="en-US"/>
        </a:p>
      </dgm:t>
    </dgm:pt>
    <dgm:pt modelId="{67BB62E9-6226-46B0-911B-6889F3E8D0EC}" type="sibTrans" cxnId="{46172FBF-677F-4EBB-8362-901A58D10660}">
      <dgm:prSet/>
      <dgm:spPr/>
      <dgm:t>
        <a:bodyPr/>
        <a:lstStyle/>
        <a:p>
          <a:endParaRPr lang="en-US"/>
        </a:p>
      </dgm:t>
    </dgm:pt>
    <dgm:pt modelId="{7BD40175-70E4-49CA-988C-6E7688423AA7}">
      <dgm:prSet phldrT="[Text]"/>
      <dgm:spPr/>
      <dgm:t>
        <a:bodyPr/>
        <a:lstStyle/>
        <a:p>
          <a:r>
            <a:rPr lang="en-US" dirty="0"/>
            <a:t>Pending size of bracket</a:t>
          </a:r>
        </a:p>
      </dgm:t>
    </dgm:pt>
    <dgm:pt modelId="{19F87610-FD36-4718-9D1B-9494F3548E50}" type="parTrans" cxnId="{0D1ACF24-EBBB-4E99-B21E-94C8A760CF6B}">
      <dgm:prSet/>
      <dgm:spPr/>
      <dgm:t>
        <a:bodyPr/>
        <a:lstStyle/>
        <a:p>
          <a:endParaRPr lang="en-US"/>
        </a:p>
      </dgm:t>
    </dgm:pt>
    <dgm:pt modelId="{46636CFD-41E6-484D-886B-AE29BBAD11AF}" type="sibTrans" cxnId="{0D1ACF24-EBBB-4E99-B21E-94C8A760CF6B}">
      <dgm:prSet/>
      <dgm:spPr/>
      <dgm:t>
        <a:bodyPr/>
        <a:lstStyle/>
        <a:p>
          <a:endParaRPr lang="en-US"/>
        </a:p>
      </dgm:t>
    </dgm:pt>
    <dgm:pt modelId="{DD8C4D73-763F-48A3-A142-9B7ACD1B356F}">
      <dgm:prSet phldrT="[Text]"/>
      <dgm:spPr>
        <a:solidFill>
          <a:schemeClr val="accent2"/>
        </a:solidFill>
        <a:ln>
          <a:solidFill>
            <a:schemeClr val="bg2"/>
          </a:solidFill>
        </a:ln>
        <a:effectLst>
          <a:outerShdw blurRad="50800" dist="38100" dir="5400000" algn="t" rotWithShape="0">
            <a:prstClr val="black">
              <a:alpha val="40000"/>
            </a:prstClr>
          </a:outerShdw>
        </a:effectLst>
      </dgm:spPr>
      <dgm:t>
        <a:bodyPr/>
        <a:lstStyle/>
        <a:p>
          <a:r>
            <a:rPr lang="en-US" dirty="0">
              <a:solidFill>
                <a:schemeClr val="bg2"/>
              </a:solidFill>
            </a:rPr>
            <a:t>Semifinals</a:t>
          </a:r>
        </a:p>
      </dgm:t>
    </dgm:pt>
    <dgm:pt modelId="{DE0DDDCF-2073-4252-9FB1-5456341C27CE}" type="sibTrans" cxnId="{1AD2DC12-CDA9-47D2-A5AB-B8E4DEDB226D}">
      <dgm:prSet/>
      <dgm:spPr/>
      <dgm:t>
        <a:bodyPr/>
        <a:lstStyle/>
        <a:p>
          <a:endParaRPr lang="en-US"/>
        </a:p>
      </dgm:t>
    </dgm:pt>
    <dgm:pt modelId="{AD56B2B8-C7EE-478F-B1D5-58B7D8FA2C54}" type="parTrans" cxnId="{1AD2DC12-CDA9-47D2-A5AB-B8E4DEDB226D}">
      <dgm:prSet/>
      <dgm:spPr/>
      <dgm:t>
        <a:bodyPr/>
        <a:lstStyle/>
        <a:p>
          <a:endParaRPr lang="en-US"/>
        </a:p>
      </dgm:t>
    </dgm:pt>
    <dgm:pt modelId="{D338137D-152E-418E-827E-BEE5A8EFD98C}">
      <dgm:prSet phldrT="[Text]"/>
      <dgm:spPr>
        <a:noFill/>
        <a:ln>
          <a:noFill/>
        </a:ln>
        <a:effectLst/>
      </dgm:spPr>
      <dgm:t>
        <a:bodyPr/>
        <a:lstStyle/>
        <a:p>
          <a:r>
            <a:rPr lang="en-US" dirty="0">
              <a:ln>
                <a:noFill/>
              </a:ln>
              <a:solidFill>
                <a:schemeClr val="tx1"/>
              </a:solidFill>
              <a:effectLst/>
            </a:rPr>
            <a:t>Final Four – Single Elimination</a:t>
          </a:r>
        </a:p>
      </dgm:t>
    </dgm:pt>
    <dgm:pt modelId="{E4D8F928-2388-4747-A7F1-D2351B366A9C}" type="sibTrans" cxnId="{2B58A5C8-E72D-4BC6-87B2-2F3E255A8513}">
      <dgm:prSet/>
      <dgm:spPr/>
      <dgm:t>
        <a:bodyPr/>
        <a:lstStyle/>
        <a:p>
          <a:endParaRPr lang="en-US"/>
        </a:p>
      </dgm:t>
    </dgm:pt>
    <dgm:pt modelId="{6B13E6B0-2C5C-496E-86B3-CECC2CBFFBAC}" type="parTrans" cxnId="{2B58A5C8-E72D-4BC6-87B2-2F3E255A8513}">
      <dgm:prSet/>
      <dgm:spPr/>
      <dgm:t>
        <a:bodyPr/>
        <a:lstStyle/>
        <a:p>
          <a:endParaRPr lang="en-US"/>
        </a:p>
      </dgm:t>
    </dgm:pt>
    <dgm:pt modelId="{9216225D-DA55-4D96-82C3-DCB0ABF833AF}" type="pres">
      <dgm:prSet presAssocID="{3E4203A7-6660-4EEF-8CAD-0A9F6B83FFC9}" presName="Name0" presStyleCnt="0">
        <dgm:presLayoutVars>
          <dgm:dir/>
          <dgm:animLvl val="lvl"/>
          <dgm:resizeHandles val="exact"/>
        </dgm:presLayoutVars>
      </dgm:prSet>
      <dgm:spPr/>
    </dgm:pt>
    <dgm:pt modelId="{FAA03E05-DF21-49FC-AF2C-C3893C46CB28}" type="pres">
      <dgm:prSet presAssocID="{FA451B50-8DC5-4B8E-B35F-34B9D1D6EF9C}" presName="composite" presStyleCnt="0"/>
      <dgm:spPr/>
    </dgm:pt>
    <dgm:pt modelId="{159FB59B-A9D2-415E-80D9-032B46BCF100}" type="pres">
      <dgm:prSet presAssocID="{FA451B50-8DC5-4B8E-B35F-34B9D1D6EF9C}" presName="parTx" presStyleLbl="node1" presStyleIdx="0" presStyleCnt="4" custScaleX="110987" custScaleY="128431">
        <dgm:presLayoutVars>
          <dgm:chMax val="0"/>
          <dgm:chPref val="0"/>
          <dgm:bulletEnabled val="1"/>
        </dgm:presLayoutVars>
      </dgm:prSet>
      <dgm:spPr/>
    </dgm:pt>
    <dgm:pt modelId="{DA48855F-7F9D-4492-91AB-F32F69C3ADFE}" type="pres">
      <dgm:prSet presAssocID="{FA451B50-8DC5-4B8E-B35F-34B9D1D6EF9C}" presName="desTx" presStyleLbl="revTx" presStyleIdx="0" presStyleCnt="4" custLinFactNeighborY="9574">
        <dgm:presLayoutVars>
          <dgm:bulletEnabled val="1"/>
        </dgm:presLayoutVars>
      </dgm:prSet>
      <dgm:spPr/>
    </dgm:pt>
    <dgm:pt modelId="{375D3B6F-F1A6-4A33-A956-AB5F38F522C0}" type="pres">
      <dgm:prSet presAssocID="{C5FA5C9D-E57D-464A-892C-ED1E6314FC11}" presName="space" presStyleCnt="0"/>
      <dgm:spPr/>
    </dgm:pt>
    <dgm:pt modelId="{4D040298-C1AA-4DF5-B7E6-DAF33FB0D2B4}" type="pres">
      <dgm:prSet presAssocID="{F2F549E9-FF6B-4B3F-B975-474EC6C367D6}" presName="composite" presStyleCnt="0"/>
      <dgm:spPr/>
    </dgm:pt>
    <dgm:pt modelId="{CC4226A1-DE6C-45F0-AE41-05CCE325A51B}" type="pres">
      <dgm:prSet presAssocID="{F2F549E9-FF6B-4B3F-B975-474EC6C367D6}" presName="parTx" presStyleLbl="node1" presStyleIdx="1" presStyleCnt="4" custScaleX="110987" custScaleY="128431">
        <dgm:presLayoutVars>
          <dgm:chMax val="0"/>
          <dgm:chPref val="0"/>
          <dgm:bulletEnabled val="1"/>
        </dgm:presLayoutVars>
      </dgm:prSet>
      <dgm:spPr/>
    </dgm:pt>
    <dgm:pt modelId="{5F68CD57-70AF-435D-98E3-4348932091BD}" type="pres">
      <dgm:prSet presAssocID="{F2F549E9-FF6B-4B3F-B975-474EC6C367D6}" presName="desTx" presStyleLbl="revTx" presStyleIdx="1" presStyleCnt="4" custLinFactNeighborY="9574">
        <dgm:presLayoutVars>
          <dgm:bulletEnabled val="1"/>
        </dgm:presLayoutVars>
      </dgm:prSet>
      <dgm:spPr/>
    </dgm:pt>
    <dgm:pt modelId="{78A724CB-D6F1-4256-BA40-84215FB8D5D1}" type="pres">
      <dgm:prSet presAssocID="{38D43ADC-39BD-492D-B2A5-045879D0BC17}" presName="space" presStyleCnt="0"/>
      <dgm:spPr/>
    </dgm:pt>
    <dgm:pt modelId="{BAEF5EE6-DC0D-4733-9A33-5DB4A989DEA6}" type="pres">
      <dgm:prSet presAssocID="{DD8C4D73-763F-48A3-A142-9B7ACD1B356F}" presName="composite" presStyleCnt="0"/>
      <dgm:spPr/>
    </dgm:pt>
    <dgm:pt modelId="{76885D1F-FD2D-4253-91C6-84C59E2DA829}" type="pres">
      <dgm:prSet presAssocID="{DD8C4D73-763F-48A3-A142-9B7ACD1B356F}" presName="parTx" presStyleLbl="node1" presStyleIdx="2" presStyleCnt="4" custScaleX="110987" custScaleY="128431">
        <dgm:presLayoutVars>
          <dgm:chMax val="0"/>
          <dgm:chPref val="0"/>
          <dgm:bulletEnabled val="1"/>
        </dgm:presLayoutVars>
      </dgm:prSet>
      <dgm:spPr/>
    </dgm:pt>
    <dgm:pt modelId="{B0E18FAE-AA1E-4D02-B4C9-8FAA40AEDFD0}" type="pres">
      <dgm:prSet presAssocID="{DD8C4D73-763F-48A3-A142-9B7ACD1B356F}" presName="desTx" presStyleLbl="revTx" presStyleIdx="2" presStyleCnt="4" custLinFactNeighborX="-1496" custLinFactNeighborY="11093">
        <dgm:presLayoutVars>
          <dgm:bulletEnabled val="1"/>
        </dgm:presLayoutVars>
      </dgm:prSet>
      <dgm:spPr/>
    </dgm:pt>
    <dgm:pt modelId="{8920D6E8-C16F-4256-9481-3B76E97CA46E}" type="pres">
      <dgm:prSet presAssocID="{DE0DDDCF-2073-4252-9FB1-5456341C27CE}" presName="space" presStyleCnt="0"/>
      <dgm:spPr/>
    </dgm:pt>
    <dgm:pt modelId="{836F0FCC-8E59-491A-97B6-5E008D4B7CA6}" type="pres">
      <dgm:prSet presAssocID="{8A4EFB82-F12E-4F22-ACB5-FBC724E1A1E2}" presName="composite" presStyleCnt="0"/>
      <dgm:spPr/>
    </dgm:pt>
    <dgm:pt modelId="{6EE516FE-3E81-41E7-8C39-445E98744908}" type="pres">
      <dgm:prSet presAssocID="{8A4EFB82-F12E-4F22-ACB5-FBC724E1A1E2}" presName="parTx" presStyleLbl="node1" presStyleIdx="3" presStyleCnt="4" custScaleX="110987" custScaleY="128431">
        <dgm:presLayoutVars>
          <dgm:chMax val="0"/>
          <dgm:chPref val="0"/>
          <dgm:bulletEnabled val="1"/>
        </dgm:presLayoutVars>
      </dgm:prSet>
      <dgm:spPr/>
    </dgm:pt>
    <dgm:pt modelId="{F84F9FC8-E65D-4C7B-AFEC-7D7365933CB1}" type="pres">
      <dgm:prSet presAssocID="{8A4EFB82-F12E-4F22-ACB5-FBC724E1A1E2}" presName="desTx" presStyleLbl="revTx" presStyleIdx="3" presStyleCnt="4" custLinFactNeighborY="9574">
        <dgm:presLayoutVars>
          <dgm:bulletEnabled val="1"/>
        </dgm:presLayoutVars>
      </dgm:prSet>
      <dgm:spPr/>
    </dgm:pt>
  </dgm:ptLst>
  <dgm:cxnLst>
    <dgm:cxn modelId="{BEB53F0F-2949-4845-997D-570117251B88}" srcId="{3E4203A7-6660-4EEF-8CAD-0A9F6B83FFC9}" destId="{8A4EFB82-F12E-4F22-ACB5-FBC724E1A1E2}" srcOrd="3" destOrd="0" parTransId="{BAE863A2-A670-4DBA-96A2-E068BD38D3DC}" sibTransId="{A2925C74-52B3-4E0F-8683-E036D3BC9447}"/>
    <dgm:cxn modelId="{1AD2DC12-CDA9-47D2-A5AB-B8E4DEDB226D}" srcId="{3E4203A7-6660-4EEF-8CAD-0A9F6B83FFC9}" destId="{DD8C4D73-763F-48A3-A142-9B7ACD1B356F}" srcOrd="2" destOrd="0" parTransId="{AD56B2B8-C7EE-478F-B1D5-58B7D8FA2C54}" sibTransId="{DE0DDDCF-2073-4252-9FB1-5456341C27CE}"/>
    <dgm:cxn modelId="{B4270E1A-C4BA-4199-9DAE-6EAD761F449A}" type="presOf" srcId="{F2F549E9-FF6B-4B3F-B975-474EC6C367D6}" destId="{CC4226A1-DE6C-45F0-AE41-05CCE325A51B}" srcOrd="0" destOrd="0" presId="urn:microsoft.com/office/officeart/2005/8/layout/chevron1"/>
    <dgm:cxn modelId="{0D1ACF24-EBBB-4E99-B21E-94C8A760CF6B}" srcId="{FA451B50-8DC5-4B8E-B35F-34B9D1D6EF9C}" destId="{7BD40175-70E4-49CA-988C-6E7688423AA7}" srcOrd="0" destOrd="0" parTransId="{19F87610-FD36-4718-9D1B-9494F3548E50}" sibTransId="{46636CFD-41E6-484D-886B-AE29BBAD11AF}"/>
    <dgm:cxn modelId="{C2A10E26-00EA-419D-9CB1-896F5DA881F2}" type="presOf" srcId="{67B1B993-E254-4C88-AD3F-5B0B4B12D453}" destId="{5F68CD57-70AF-435D-98E3-4348932091BD}" srcOrd="0" destOrd="1" presId="urn:microsoft.com/office/officeart/2005/8/layout/chevron1"/>
    <dgm:cxn modelId="{2C196F2B-7F71-4FDA-95F7-8FC0EEA6F362}" type="presOf" srcId="{7BD40175-70E4-49CA-988C-6E7688423AA7}" destId="{DA48855F-7F9D-4492-91AB-F32F69C3ADFE}" srcOrd="0" destOrd="0" presId="urn:microsoft.com/office/officeart/2005/8/layout/chevron1"/>
    <dgm:cxn modelId="{DE05E22E-E13C-4AE2-B8A2-C7CAC18244B8}" type="presOf" srcId="{3E4203A7-6660-4EEF-8CAD-0A9F6B83FFC9}" destId="{9216225D-DA55-4D96-82C3-DCB0ABF833AF}" srcOrd="0" destOrd="0" presId="urn:microsoft.com/office/officeart/2005/8/layout/chevron1"/>
    <dgm:cxn modelId="{7462313B-D5FA-45E1-BC5A-BDDA4FD1625E}" type="presOf" srcId="{FA451B50-8DC5-4B8E-B35F-34B9D1D6EF9C}" destId="{159FB59B-A9D2-415E-80D9-032B46BCF100}" srcOrd="0" destOrd="0" presId="urn:microsoft.com/office/officeart/2005/8/layout/chevron1"/>
    <dgm:cxn modelId="{F6D00D62-6E2F-4F33-BDB8-C8CBAFF88420}" type="presOf" srcId="{D338137D-152E-418E-827E-BEE5A8EFD98C}" destId="{B0E18FAE-AA1E-4D02-B4C9-8FAA40AEDFD0}" srcOrd="0" destOrd="0" presId="urn:microsoft.com/office/officeart/2005/8/layout/chevron1"/>
    <dgm:cxn modelId="{4468CA45-902F-4CC6-9CB4-8BD20D3D5575}" srcId="{3E4203A7-6660-4EEF-8CAD-0A9F6B83FFC9}" destId="{FA451B50-8DC5-4B8E-B35F-34B9D1D6EF9C}" srcOrd="0" destOrd="0" parTransId="{74C20EEB-A72B-4D81-87D8-E2B62533489C}" sibTransId="{C5FA5C9D-E57D-464A-892C-ED1E6314FC11}"/>
    <dgm:cxn modelId="{869FD76B-70C6-4376-B70A-B600E19A80CF}" type="presOf" srcId="{8A4EFB82-F12E-4F22-ACB5-FBC724E1A1E2}" destId="{6EE516FE-3E81-41E7-8C39-445E98744908}" srcOrd="0" destOrd="0" presId="urn:microsoft.com/office/officeart/2005/8/layout/chevron1"/>
    <dgm:cxn modelId="{6A706176-030E-401B-8425-3D2F6A9197F5}" srcId="{F2F549E9-FF6B-4B3F-B975-474EC6C367D6}" destId="{430CF410-138A-4644-A20A-B54E24768610}" srcOrd="0" destOrd="0" parTransId="{267ED301-8B91-4D8D-A78E-5B7334FAC3CB}" sibTransId="{072B7D63-0FC2-4A7B-9D21-97700F65F2F5}"/>
    <dgm:cxn modelId="{F17A408E-79FA-4A13-BAF7-E7F484BA8A6A}" type="presOf" srcId="{430CF410-138A-4644-A20A-B54E24768610}" destId="{5F68CD57-70AF-435D-98E3-4348932091BD}" srcOrd="0" destOrd="0" presId="urn:microsoft.com/office/officeart/2005/8/layout/chevron1"/>
    <dgm:cxn modelId="{AE4A23A3-D5D3-4D07-9DE0-FD3438561DF6}" srcId="{3E4203A7-6660-4EEF-8CAD-0A9F6B83FFC9}" destId="{F2F549E9-FF6B-4B3F-B975-474EC6C367D6}" srcOrd="1" destOrd="0" parTransId="{DB218B88-C67B-48DF-9053-E39E1376E7AA}" sibTransId="{38D43ADC-39BD-492D-B2A5-045879D0BC17}"/>
    <dgm:cxn modelId="{07C487BC-C05E-41E3-8A8A-2051E6EA796E}" type="presOf" srcId="{DD8C4D73-763F-48A3-A142-9B7ACD1B356F}" destId="{76885D1F-FD2D-4253-91C6-84C59E2DA829}" srcOrd="0" destOrd="0" presId="urn:microsoft.com/office/officeart/2005/8/layout/chevron1"/>
    <dgm:cxn modelId="{46172FBF-677F-4EBB-8362-901A58D10660}" srcId="{8A4EFB82-F12E-4F22-ACB5-FBC724E1A1E2}" destId="{DAD59711-C614-4D52-B34A-EEB6A0D03F20}" srcOrd="0" destOrd="0" parTransId="{9AE77A99-9C68-40F6-86B9-DDAE795C78A9}" sibTransId="{67BB62E9-6226-46B0-911B-6889F3E8D0EC}"/>
    <dgm:cxn modelId="{D8ECB2BF-2AE9-44E9-8974-5F69A63FFA53}" type="presOf" srcId="{DAD59711-C614-4D52-B34A-EEB6A0D03F20}" destId="{F84F9FC8-E65D-4C7B-AFEC-7D7365933CB1}" srcOrd="0" destOrd="0" presId="urn:microsoft.com/office/officeart/2005/8/layout/chevron1"/>
    <dgm:cxn modelId="{2B58A5C8-E72D-4BC6-87B2-2F3E255A8513}" srcId="{DD8C4D73-763F-48A3-A142-9B7ACD1B356F}" destId="{D338137D-152E-418E-827E-BEE5A8EFD98C}" srcOrd="0" destOrd="0" parTransId="{6B13E6B0-2C5C-496E-86B3-CECC2CBFFBAC}" sibTransId="{E4D8F928-2388-4747-A7F1-D2351B366A9C}"/>
    <dgm:cxn modelId="{FAEEECFD-8BD5-4793-9D4A-E9B2C0DDC243}" srcId="{F2F549E9-FF6B-4B3F-B975-474EC6C367D6}" destId="{67B1B993-E254-4C88-AD3F-5B0B4B12D453}" srcOrd="1" destOrd="0" parTransId="{6B34B17A-2BE3-4898-9E0D-6082445A3F74}" sibTransId="{0762B12D-85A3-4641-8BA6-EC8F194CAB85}"/>
    <dgm:cxn modelId="{1119BECC-FA2E-4961-903F-C48605D4AA23}" type="presParOf" srcId="{9216225D-DA55-4D96-82C3-DCB0ABF833AF}" destId="{FAA03E05-DF21-49FC-AF2C-C3893C46CB28}" srcOrd="0" destOrd="0" presId="urn:microsoft.com/office/officeart/2005/8/layout/chevron1"/>
    <dgm:cxn modelId="{6E11018C-A268-4BF0-B6A2-B2B097CC26B8}" type="presParOf" srcId="{FAA03E05-DF21-49FC-AF2C-C3893C46CB28}" destId="{159FB59B-A9D2-415E-80D9-032B46BCF100}" srcOrd="0" destOrd="0" presId="urn:microsoft.com/office/officeart/2005/8/layout/chevron1"/>
    <dgm:cxn modelId="{48A93044-B236-466E-974A-E314A1055A86}" type="presParOf" srcId="{FAA03E05-DF21-49FC-AF2C-C3893C46CB28}" destId="{DA48855F-7F9D-4492-91AB-F32F69C3ADFE}" srcOrd="1" destOrd="0" presId="urn:microsoft.com/office/officeart/2005/8/layout/chevron1"/>
    <dgm:cxn modelId="{DF394C1F-5986-4353-9DA0-7ACF48FD9595}" type="presParOf" srcId="{9216225D-DA55-4D96-82C3-DCB0ABF833AF}" destId="{375D3B6F-F1A6-4A33-A956-AB5F38F522C0}" srcOrd="1" destOrd="0" presId="urn:microsoft.com/office/officeart/2005/8/layout/chevron1"/>
    <dgm:cxn modelId="{0D794927-6D12-4BA6-BC57-834812FDB404}" type="presParOf" srcId="{9216225D-DA55-4D96-82C3-DCB0ABF833AF}" destId="{4D040298-C1AA-4DF5-B7E6-DAF33FB0D2B4}" srcOrd="2" destOrd="0" presId="urn:microsoft.com/office/officeart/2005/8/layout/chevron1"/>
    <dgm:cxn modelId="{820F89F1-CC5F-4B38-9677-66B087F6DCD9}" type="presParOf" srcId="{4D040298-C1AA-4DF5-B7E6-DAF33FB0D2B4}" destId="{CC4226A1-DE6C-45F0-AE41-05CCE325A51B}" srcOrd="0" destOrd="0" presId="urn:microsoft.com/office/officeart/2005/8/layout/chevron1"/>
    <dgm:cxn modelId="{E042C162-477B-4F40-B589-59632CDD8B93}" type="presParOf" srcId="{4D040298-C1AA-4DF5-B7E6-DAF33FB0D2B4}" destId="{5F68CD57-70AF-435D-98E3-4348932091BD}" srcOrd="1" destOrd="0" presId="urn:microsoft.com/office/officeart/2005/8/layout/chevron1"/>
    <dgm:cxn modelId="{3808898A-A1F8-4D1C-BCC0-3955C6F22462}" type="presParOf" srcId="{9216225D-DA55-4D96-82C3-DCB0ABF833AF}" destId="{78A724CB-D6F1-4256-BA40-84215FB8D5D1}" srcOrd="3" destOrd="0" presId="urn:microsoft.com/office/officeart/2005/8/layout/chevron1"/>
    <dgm:cxn modelId="{AE01A8F6-588A-4683-B1F4-64A872BC4691}" type="presParOf" srcId="{9216225D-DA55-4D96-82C3-DCB0ABF833AF}" destId="{BAEF5EE6-DC0D-4733-9A33-5DB4A989DEA6}" srcOrd="4" destOrd="0" presId="urn:microsoft.com/office/officeart/2005/8/layout/chevron1"/>
    <dgm:cxn modelId="{3721C44B-E069-4A52-868C-EDC34CC26F0A}" type="presParOf" srcId="{BAEF5EE6-DC0D-4733-9A33-5DB4A989DEA6}" destId="{76885D1F-FD2D-4253-91C6-84C59E2DA829}" srcOrd="0" destOrd="0" presId="urn:microsoft.com/office/officeart/2005/8/layout/chevron1"/>
    <dgm:cxn modelId="{13E263A7-D748-4264-9D19-3908B3CDDFBF}" type="presParOf" srcId="{BAEF5EE6-DC0D-4733-9A33-5DB4A989DEA6}" destId="{B0E18FAE-AA1E-4D02-B4C9-8FAA40AEDFD0}" srcOrd="1" destOrd="0" presId="urn:microsoft.com/office/officeart/2005/8/layout/chevron1"/>
    <dgm:cxn modelId="{83040451-5415-46DC-8613-8E9743491C8F}" type="presParOf" srcId="{9216225D-DA55-4D96-82C3-DCB0ABF833AF}" destId="{8920D6E8-C16F-4256-9481-3B76E97CA46E}" srcOrd="5" destOrd="0" presId="urn:microsoft.com/office/officeart/2005/8/layout/chevron1"/>
    <dgm:cxn modelId="{147B4ACF-9153-4367-925B-FE8E4B78E82A}" type="presParOf" srcId="{9216225D-DA55-4D96-82C3-DCB0ABF833AF}" destId="{836F0FCC-8E59-491A-97B6-5E008D4B7CA6}" srcOrd="6" destOrd="0" presId="urn:microsoft.com/office/officeart/2005/8/layout/chevron1"/>
    <dgm:cxn modelId="{8694232C-0EEB-432A-B79E-0BCF4702C03A}" type="presParOf" srcId="{836F0FCC-8E59-491A-97B6-5E008D4B7CA6}" destId="{6EE516FE-3E81-41E7-8C39-445E98744908}" srcOrd="0" destOrd="0" presId="urn:microsoft.com/office/officeart/2005/8/layout/chevron1"/>
    <dgm:cxn modelId="{2064E40F-6058-44D8-B8C8-744137F2F73D}" type="presParOf" srcId="{836F0FCC-8E59-491A-97B6-5E008D4B7CA6}" destId="{F84F9FC8-E65D-4C7B-AFEC-7D7365933CB1}" srcOrd="1"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9FB59B-A9D2-415E-80D9-032B46BCF100}">
      <dsp:nvSpPr>
        <dsp:cNvPr id="0" name=""/>
        <dsp:cNvSpPr/>
      </dsp:nvSpPr>
      <dsp:spPr>
        <a:xfrm>
          <a:off x="2767" y="263961"/>
          <a:ext cx="2789516" cy="1291179"/>
        </a:xfrm>
        <a:prstGeom prst="chevron">
          <a:avLst/>
        </a:prstGeom>
        <a:solidFill>
          <a:schemeClr val="bg2"/>
        </a:solidFill>
        <a:ln w="19050" cap="flat" cmpd="sng" algn="ctr">
          <a:solidFill>
            <a:schemeClr val="accent2"/>
          </a:solidFill>
          <a:prstDash val="solid"/>
          <a:miter lim="800000"/>
        </a:ln>
        <a:effectLst>
          <a:outerShdw blurRad="50800" dist="38100" dir="5400000" algn="t" rotWithShape="0">
            <a:prstClr val="black">
              <a:alpha val="40000"/>
            </a:prst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accent2"/>
              </a:solidFill>
            </a:rPr>
            <a:t>Round of 16</a:t>
          </a:r>
        </a:p>
      </dsp:txBody>
      <dsp:txXfrm>
        <a:off x="648357" y="263961"/>
        <a:ext cx="1498337" cy="1291179"/>
      </dsp:txXfrm>
    </dsp:sp>
    <dsp:sp modelId="{DA48855F-7F9D-4492-91AB-F32F69C3ADFE}">
      <dsp:nvSpPr>
        <dsp:cNvPr id="0" name=""/>
        <dsp:cNvSpPr/>
      </dsp:nvSpPr>
      <dsp:spPr>
        <a:xfrm>
          <a:off x="140839" y="1760041"/>
          <a:ext cx="2010697" cy="23203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228600" lvl="1" indent="-228600" algn="l" defTabSz="889000">
            <a:lnSpc>
              <a:spcPct val="90000"/>
            </a:lnSpc>
            <a:spcBef>
              <a:spcPct val="0"/>
            </a:spcBef>
            <a:spcAft>
              <a:spcPct val="15000"/>
            </a:spcAft>
            <a:buChar char="•"/>
          </a:pPr>
          <a:r>
            <a:rPr lang="en-US" sz="2000" kern="1200" dirty="0"/>
            <a:t>Pending size of bracket</a:t>
          </a:r>
        </a:p>
      </dsp:txBody>
      <dsp:txXfrm>
        <a:off x="140839" y="1760041"/>
        <a:ext cx="2010697" cy="2320312"/>
      </dsp:txXfrm>
    </dsp:sp>
    <dsp:sp modelId="{CC4226A1-DE6C-45F0-AE41-05CCE325A51B}">
      <dsp:nvSpPr>
        <dsp:cNvPr id="0" name=""/>
        <dsp:cNvSpPr/>
      </dsp:nvSpPr>
      <dsp:spPr>
        <a:xfrm>
          <a:off x="2576283" y="263961"/>
          <a:ext cx="2789516" cy="1291179"/>
        </a:xfrm>
        <a:prstGeom prst="chevron">
          <a:avLst/>
        </a:prstGeom>
        <a:solidFill>
          <a:schemeClr val="accent4"/>
        </a:solidFill>
        <a:ln w="19050" cap="flat" cmpd="sng" algn="ctr">
          <a:solidFill>
            <a:schemeClr val="accent1"/>
          </a:solidFill>
          <a:prstDash val="solid"/>
          <a:miter lim="800000"/>
        </a:ln>
        <a:effectLst>
          <a:outerShdw blurRad="50800" dist="38100" dir="5400000" algn="t" rotWithShape="0">
            <a:prstClr val="black">
              <a:alpha val="40000"/>
            </a:prst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accent1"/>
              </a:solidFill>
            </a:rPr>
            <a:t>Quarterfinals</a:t>
          </a:r>
        </a:p>
      </dsp:txBody>
      <dsp:txXfrm>
        <a:off x="3221873" y="263961"/>
        <a:ext cx="1498337" cy="1291179"/>
      </dsp:txXfrm>
    </dsp:sp>
    <dsp:sp modelId="{5F68CD57-70AF-435D-98E3-4348932091BD}">
      <dsp:nvSpPr>
        <dsp:cNvPr id="0" name=""/>
        <dsp:cNvSpPr/>
      </dsp:nvSpPr>
      <dsp:spPr>
        <a:xfrm>
          <a:off x="2714355" y="1760041"/>
          <a:ext cx="2010697" cy="23203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228600" lvl="1" indent="-228600" algn="l" defTabSz="889000">
            <a:lnSpc>
              <a:spcPct val="90000"/>
            </a:lnSpc>
            <a:spcBef>
              <a:spcPct val="0"/>
            </a:spcBef>
            <a:spcAft>
              <a:spcPct val="15000"/>
            </a:spcAft>
            <a:buChar char="•"/>
          </a:pPr>
          <a:r>
            <a:rPr lang="en-US" sz="2000" kern="1200" dirty="0"/>
            <a:t>Round Robin Competition</a:t>
          </a:r>
        </a:p>
        <a:p>
          <a:pPr marL="228600" lvl="1" indent="-228600" algn="l" defTabSz="889000">
            <a:lnSpc>
              <a:spcPct val="90000"/>
            </a:lnSpc>
            <a:spcBef>
              <a:spcPct val="0"/>
            </a:spcBef>
            <a:spcAft>
              <a:spcPct val="15000"/>
            </a:spcAft>
            <a:buChar char="•"/>
          </a:pPr>
          <a:r>
            <a:rPr lang="en-US" sz="2000" kern="1200" dirty="0"/>
            <a:t>Must have at least 8 teams registered in an age group, otherwise single elimination</a:t>
          </a:r>
        </a:p>
      </dsp:txBody>
      <dsp:txXfrm>
        <a:off x="2714355" y="1760041"/>
        <a:ext cx="2010697" cy="2320312"/>
      </dsp:txXfrm>
    </dsp:sp>
    <dsp:sp modelId="{76885D1F-FD2D-4253-91C6-84C59E2DA829}">
      <dsp:nvSpPr>
        <dsp:cNvPr id="0" name=""/>
        <dsp:cNvSpPr/>
      </dsp:nvSpPr>
      <dsp:spPr>
        <a:xfrm>
          <a:off x="5149800" y="263961"/>
          <a:ext cx="2789516" cy="1291179"/>
        </a:xfrm>
        <a:prstGeom prst="chevron">
          <a:avLst/>
        </a:prstGeom>
        <a:solidFill>
          <a:schemeClr val="accent2"/>
        </a:solidFill>
        <a:ln w="19050" cap="flat" cmpd="sng" algn="ctr">
          <a:solidFill>
            <a:schemeClr val="bg2"/>
          </a:solidFill>
          <a:prstDash val="solid"/>
          <a:miter lim="800000"/>
        </a:ln>
        <a:effectLst>
          <a:outerShdw blurRad="50800" dist="38100" dir="5400000" algn="t" rotWithShape="0">
            <a:prstClr val="black">
              <a:alpha val="40000"/>
            </a:prst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bg2"/>
              </a:solidFill>
            </a:rPr>
            <a:t>Semifinals</a:t>
          </a:r>
        </a:p>
      </dsp:txBody>
      <dsp:txXfrm>
        <a:off x="5795390" y="263961"/>
        <a:ext cx="1498337" cy="1291179"/>
      </dsp:txXfrm>
    </dsp:sp>
    <dsp:sp modelId="{B0E18FAE-AA1E-4D02-B4C9-8FAA40AEDFD0}">
      <dsp:nvSpPr>
        <dsp:cNvPr id="0" name=""/>
        <dsp:cNvSpPr/>
      </dsp:nvSpPr>
      <dsp:spPr>
        <a:xfrm>
          <a:off x="5257792" y="1795286"/>
          <a:ext cx="2010697" cy="23203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228600" lvl="1" indent="-228600" algn="l" defTabSz="889000">
            <a:lnSpc>
              <a:spcPct val="90000"/>
            </a:lnSpc>
            <a:spcBef>
              <a:spcPct val="0"/>
            </a:spcBef>
            <a:spcAft>
              <a:spcPct val="15000"/>
            </a:spcAft>
            <a:buChar char="•"/>
          </a:pPr>
          <a:r>
            <a:rPr lang="en-US" sz="2000" kern="1200" dirty="0">
              <a:ln>
                <a:noFill/>
              </a:ln>
              <a:solidFill>
                <a:schemeClr val="tx1"/>
              </a:solidFill>
              <a:effectLst/>
            </a:rPr>
            <a:t>Final Four – Single Elimination</a:t>
          </a:r>
        </a:p>
      </dsp:txBody>
      <dsp:txXfrm>
        <a:off x="5257792" y="1795286"/>
        <a:ext cx="2010697" cy="2320312"/>
      </dsp:txXfrm>
    </dsp:sp>
    <dsp:sp modelId="{6EE516FE-3E81-41E7-8C39-445E98744908}">
      <dsp:nvSpPr>
        <dsp:cNvPr id="0" name=""/>
        <dsp:cNvSpPr/>
      </dsp:nvSpPr>
      <dsp:spPr>
        <a:xfrm>
          <a:off x="7723316" y="263961"/>
          <a:ext cx="2789516" cy="1291179"/>
        </a:xfrm>
        <a:prstGeom prst="chevron">
          <a:avLst/>
        </a:prstGeom>
        <a:solidFill>
          <a:schemeClr val="accent1"/>
        </a:solidFill>
        <a:ln w="19050" cap="flat" cmpd="sng" algn="ctr">
          <a:solidFill>
            <a:schemeClr val="accent4"/>
          </a:solidFill>
          <a:prstDash val="solid"/>
          <a:miter lim="800000"/>
        </a:ln>
        <a:effectLst>
          <a:outerShdw blurRad="50800" dist="38100" dir="5400000" algn="t" rotWithShape="0">
            <a:prstClr val="black">
              <a:alpha val="40000"/>
            </a:prst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accent4"/>
              </a:solidFill>
            </a:rPr>
            <a:t>Finals</a:t>
          </a:r>
        </a:p>
      </dsp:txBody>
      <dsp:txXfrm>
        <a:off x="8368906" y="263961"/>
        <a:ext cx="1498337" cy="1291179"/>
      </dsp:txXfrm>
    </dsp:sp>
    <dsp:sp modelId="{F84F9FC8-E65D-4C7B-AFEC-7D7365933CB1}">
      <dsp:nvSpPr>
        <dsp:cNvPr id="0" name=""/>
        <dsp:cNvSpPr/>
      </dsp:nvSpPr>
      <dsp:spPr>
        <a:xfrm>
          <a:off x="7861388" y="1760041"/>
          <a:ext cx="2010697" cy="23203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228600" lvl="1" indent="-228600" algn="l" defTabSz="889000">
            <a:lnSpc>
              <a:spcPct val="90000"/>
            </a:lnSpc>
            <a:spcBef>
              <a:spcPct val="0"/>
            </a:spcBef>
            <a:spcAft>
              <a:spcPct val="15000"/>
            </a:spcAft>
            <a:buChar char="•"/>
          </a:pPr>
          <a:r>
            <a:rPr lang="en-US" sz="2000" kern="1200" dirty="0"/>
            <a:t>Champions compete @ Eastern Regional Championship</a:t>
          </a:r>
        </a:p>
      </dsp:txBody>
      <dsp:txXfrm>
        <a:off x="7861388" y="1760041"/>
        <a:ext cx="2010697" cy="2320312"/>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8C9ACD4-9A0E-4151-A724-1A0DA3A16040}" type="datetimeFigureOut">
              <a:rPr lang="en-US" smtClean="0"/>
              <a:t>3/25/2025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59F502-804C-4786-8475-3E0E58042458}" type="slidenum">
              <a:rPr lang="en-US" smtClean="0"/>
              <a:t>‹#›</a:t>
            </a:fld>
            <a:endParaRPr lang="en-US"/>
          </a:p>
        </p:txBody>
      </p:sp>
    </p:spTree>
    <p:extLst>
      <p:ext uri="{BB962C8B-B14F-4D97-AF65-F5344CB8AC3E}">
        <p14:creationId xmlns:p14="http://schemas.microsoft.com/office/powerpoint/2010/main" val="3163862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C9ACD4-9A0E-4151-A724-1A0DA3A16040}" type="datetimeFigureOut">
              <a:rPr lang="en-US" smtClean="0"/>
              <a:t>3/25/2025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59F502-804C-4786-8475-3E0E58042458}" type="slidenum">
              <a:rPr lang="en-US" smtClean="0"/>
              <a:t>‹#›</a:t>
            </a:fld>
            <a:endParaRPr lang="en-US"/>
          </a:p>
        </p:txBody>
      </p:sp>
    </p:spTree>
    <p:extLst>
      <p:ext uri="{BB962C8B-B14F-4D97-AF65-F5344CB8AC3E}">
        <p14:creationId xmlns:p14="http://schemas.microsoft.com/office/powerpoint/2010/main" val="462458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C9ACD4-9A0E-4151-A724-1A0DA3A16040}" type="datetimeFigureOut">
              <a:rPr lang="en-US" smtClean="0"/>
              <a:t>3/25/2025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59F502-804C-4786-8475-3E0E58042458}" type="slidenum">
              <a:rPr lang="en-US" smtClean="0"/>
              <a:t>‹#›</a:t>
            </a:fld>
            <a:endParaRPr lang="en-US"/>
          </a:p>
        </p:txBody>
      </p:sp>
    </p:spTree>
    <p:extLst>
      <p:ext uri="{BB962C8B-B14F-4D97-AF65-F5344CB8AC3E}">
        <p14:creationId xmlns:p14="http://schemas.microsoft.com/office/powerpoint/2010/main" val="551256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C9ACD4-9A0E-4151-A724-1A0DA3A16040}" type="datetimeFigureOut">
              <a:rPr lang="en-US" smtClean="0"/>
              <a:t>3/25/2025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59F502-804C-4786-8475-3E0E58042458}" type="slidenum">
              <a:rPr lang="en-US" smtClean="0"/>
              <a:t>‹#›</a:t>
            </a:fld>
            <a:endParaRPr lang="en-US"/>
          </a:p>
        </p:txBody>
      </p:sp>
    </p:spTree>
    <p:extLst>
      <p:ext uri="{BB962C8B-B14F-4D97-AF65-F5344CB8AC3E}">
        <p14:creationId xmlns:p14="http://schemas.microsoft.com/office/powerpoint/2010/main" val="379122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8C9ACD4-9A0E-4151-A724-1A0DA3A16040}" type="datetimeFigureOut">
              <a:rPr lang="en-US" smtClean="0"/>
              <a:t>3/25/2025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59F502-804C-4786-8475-3E0E58042458}" type="slidenum">
              <a:rPr lang="en-US" smtClean="0"/>
              <a:t>‹#›</a:t>
            </a:fld>
            <a:endParaRPr lang="en-US"/>
          </a:p>
        </p:txBody>
      </p:sp>
    </p:spTree>
    <p:extLst>
      <p:ext uri="{BB962C8B-B14F-4D97-AF65-F5344CB8AC3E}">
        <p14:creationId xmlns:p14="http://schemas.microsoft.com/office/powerpoint/2010/main" val="42551898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8C9ACD4-9A0E-4151-A724-1A0DA3A16040}" type="datetimeFigureOut">
              <a:rPr lang="en-US" smtClean="0"/>
              <a:t>3/25/2025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59F502-804C-4786-8475-3E0E58042458}" type="slidenum">
              <a:rPr lang="en-US" smtClean="0"/>
              <a:t>‹#›</a:t>
            </a:fld>
            <a:endParaRPr lang="en-US"/>
          </a:p>
        </p:txBody>
      </p:sp>
    </p:spTree>
    <p:extLst>
      <p:ext uri="{BB962C8B-B14F-4D97-AF65-F5344CB8AC3E}">
        <p14:creationId xmlns:p14="http://schemas.microsoft.com/office/powerpoint/2010/main" val="37054497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8C9ACD4-9A0E-4151-A724-1A0DA3A16040}" type="datetimeFigureOut">
              <a:rPr lang="en-US" smtClean="0"/>
              <a:t>3/25/2025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59F502-804C-4786-8475-3E0E58042458}" type="slidenum">
              <a:rPr lang="en-US" smtClean="0"/>
              <a:t>‹#›</a:t>
            </a:fld>
            <a:endParaRPr lang="en-US"/>
          </a:p>
        </p:txBody>
      </p:sp>
    </p:spTree>
    <p:extLst>
      <p:ext uri="{BB962C8B-B14F-4D97-AF65-F5344CB8AC3E}">
        <p14:creationId xmlns:p14="http://schemas.microsoft.com/office/powerpoint/2010/main" val="3882551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8C9ACD4-9A0E-4151-A724-1A0DA3A16040}" type="datetimeFigureOut">
              <a:rPr lang="en-US" smtClean="0"/>
              <a:t>3/25/2025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59F502-804C-4786-8475-3E0E58042458}" type="slidenum">
              <a:rPr lang="en-US" smtClean="0"/>
              <a:t>‹#›</a:t>
            </a:fld>
            <a:endParaRPr lang="en-US"/>
          </a:p>
        </p:txBody>
      </p:sp>
    </p:spTree>
    <p:extLst>
      <p:ext uri="{BB962C8B-B14F-4D97-AF65-F5344CB8AC3E}">
        <p14:creationId xmlns:p14="http://schemas.microsoft.com/office/powerpoint/2010/main" val="21012067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C9ACD4-9A0E-4151-A724-1A0DA3A16040}" type="datetimeFigureOut">
              <a:rPr lang="en-US" smtClean="0"/>
              <a:t>3/25/2025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859F502-804C-4786-8475-3E0E58042458}" type="slidenum">
              <a:rPr lang="en-US" smtClean="0"/>
              <a:t>‹#›</a:t>
            </a:fld>
            <a:endParaRPr lang="en-US"/>
          </a:p>
        </p:txBody>
      </p:sp>
    </p:spTree>
    <p:extLst>
      <p:ext uri="{BB962C8B-B14F-4D97-AF65-F5344CB8AC3E}">
        <p14:creationId xmlns:p14="http://schemas.microsoft.com/office/powerpoint/2010/main" val="890914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8C9ACD4-9A0E-4151-A724-1A0DA3A16040}" type="datetimeFigureOut">
              <a:rPr lang="en-US" smtClean="0"/>
              <a:t>3/25/2025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59F502-804C-4786-8475-3E0E58042458}" type="slidenum">
              <a:rPr lang="en-US" smtClean="0"/>
              <a:t>‹#›</a:t>
            </a:fld>
            <a:endParaRPr lang="en-US"/>
          </a:p>
        </p:txBody>
      </p:sp>
    </p:spTree>
    <p:extLst>
      <p:ext uri="{BB962C8B-B14F-4D97-AF65-F5344CB8AC3E}">
        <p14:creationId xmlns:p14="http://schemas.microsoft.com/office/powerpoint/2010/main" val="2104259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8C9ACD4-9A0E-4151-A724-1A0DA3A16040}" type="datetimeFigureOut">
              <a:rPr lang="en-US" smtClean="0"/>
              <a:t>3/25/2025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59F502-804C-4786-8475-3E0E58042458}" type="slidenum">
              <a:rPr lang="en-US" smtClean="0"/>
              <a:t>‹#›</a:t>
            </a:fld>
            <a:endParaRPr lang="en-US"/>
          </a:p>
        </p:txBody>
      </p:sp>
    </p:spTree>
    <p:extLst>
      <p:ext uri="{BB962C8B-B14F-4D97-AF65-F5344CB8AC3E}">
        <p14:creationId xmlns:p14="http://schemas.microsoft.com/office/powerpoint/2010/main" val="35336912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5000"/>
            <a:lum/>
          </a:blip>
          <a:srcRect/>
          <a:stretch>
            <a:fillRect t="-4000" b="-4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C9ACD4-9A0E-4151-A724-1A0DA3A16040}" type="datetimeFigureOut">
              <a:rPr lang="en-US" smtClean="0"/>
              <a:t>3/25/2025</a:t>
            </a:fld>
            <a:endParaRPr lang="en-US"/>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59F502-804C-4786-8475-3E0E58042458}" type="slidenum">
              <a:rPr lang="en-US" smtClean="0"/>
              <a:t>‹#›</a:t>
            </a:fld>
            <a:endParaRPr lang="en-US"/>
          </a:p>
        </p:txBody>
      </p:sp>
    </p:spTree>
    <p:extLst>
      <p:ext uri="{BB962C8B-B14F-4D97-AF65-F5344CB8AC3E}">
        <p14:creationId xmlns:p14="http://schemas.microsoft.com/office/powerpoint/2010/main" val="392324281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9.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mailto:cups@msysa.org"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msysa.or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5000"/>
            <a:lum/>
          </a:blip>
          <a:srcRect/>
          <a:stretch>
            <a:fillRect t="-22000" b="-22000"/>
          </a:stretch>
        </a:blipFill>
        <a:effectLst/>
      </p:bgPr>
    </p:b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F4F71E63-12DA-4AA7-A6EE-7F3F3A8EEA6D}"/>
              </a:ext>
            </a:extLst>
          </p:cNvPr>
          <p:cNvSpPr>
            <a:spLocks noGrp="1"/>
          </p:cNvSpPr>
          <p:nvPr>
            <p:ph type="title"/>
          </p:nvPr>
        </p:nvSpPr>
        <p:spPr>
          <a:xfrm>
            <a:off x="839788" y="457200"/>
            <a:ext cx="3932237" cy="1600200"/>
          </a:xfrm>
          <a:prstGeom prst="rect">
            <a:avLst/>
          </a:prstGeom>
        </p:spPr>
        <p:txBody>
          <a:bodyPr anchor="b">
            <a:normAutofit/>
          </a:bodyPr>
          <a:lstStyle/>
          <a:p>
            <a:r>
              <a:rPr lang="en-US" b="1" dirty="0">
                <a:latin typeface="+mn-lt"/>
              </a:rPr>
              <a:t>Cup Draw</a:t>
            </a:r>
          </a:p>
        </p:txBody>
      </p:sp>
      <p:sp>
        <p:nvSpPr>
          <p:cNvPr id="13" name="Text Placeholder 3">
            <a:extLst>
              <a:ext uri="{FF2B5EF4-FFF2-40B4-BE49-F238E27FC236}">
                <a16:creationId xmlns:a16="http://schemas.microsoft.com/office/drawing/2014/main" id="{2DB619B7-3E38-4751-A14E-A62D5101B424}"/>
              </a:ext>
            </a:extLst>
          </p:cNvPr>
          <p:cNvSpPr>
            <a:spLocks noGrp="1"/>
          </p:cNvSpPr>
          <p:nvPr>
            <p:ph type="body" sz="half" idx="2"/>
          </p:nvPr>
        </p:nvSpPr>
        <p:spPr>
          <a:xfrm>
            <a:off x="839788" y="2057400"/>
            <a:ext cx="3932237" cy="3811588"/>
          </a:xfrm>
          <a:prstGeom prst="rect">
            <a:avLst/>
          </a:prstGeom>
        </p:spPr>
        <p:txBody>
          <a:bodyPr>
            <a:normAutofit/>
          </a:bodyPr>
          <a:lstStyle/>
          <a:p>
            <a:r>
              <a:rPr lang="en-US" dirty="0"/>
              <a:t>2025 Maryland Cups</a:t>
            </a:r>
          </a:p>
          <a:p>
            <a:r>
              <a:rPr lang="en-US" dirty="0"/>
              <a:t>11u – 18u</a:t>
            </a:r>
          </a:p>
        </p:txBody>
      </p:sp>
      <p:pic>
        <p:nvPicPr>
          <p:cNvPr id="3" name="Picture 2" descr="Logo, company name&#10;&#10;Description automatically generated">
            <a:extLst>
              <a:ext uri="{FF2B5EF4-FFF2-40B4-BE49-F238E27FC236}">
                <a16:creationId xmlns:a16="http://schemas.microsoft.com/office/drawing/2014/main" id="{B321ED90-3FEF-49FE-9498-4481CF915E3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35165" y="1528604"/>
            <a:ext cx="5940974" cy="4583898"/>
          </a:xfrm>
          <a:prstGeom prst="rect">
            <a:avLst/>
          </a:prstGeom>
        </p:spPr>
      </p:pic>
      <p:pic>
        <p:nvPicPr>
          <p:cNvPr id="4" name="Picture 3" descr="A football ball in a shield&#10;&#10;Description automatically generated">
            <a:extLst>
              <a:ext uri="{FF2B5EF4-FFF2-40B4-BE49-F238E27FC236}">
                <a16:creationId xmlns:a16="http://schemas.microsoft.com/office/drawing/2014/main" id="{C9894ED9-E282-8989-5FCA-592CA03E491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4001" y="3355675"/>
            <a:ext cx="2161905" cy="2378310"/>
          </a:xfrm>
          <a:prstGeom prst="rect">
            <a:avLst/>
          </a:prstGeom>
        </p:spPr>
      </p:pic>
    </p:spTree>
    <p:extLst>
      <p:ext uri="{BB962C8B-B14F-4D97-AF65-F5344CB8AC3E}">
        <p14:creationId xmlns:p14="http://schemas.microsoft.com/office/powerpoint/2010/main" val="32050049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84F6D-9B02-42C4-B003-D5AA82DF3CE9}"/>
              </a:ext>
            </a:extLst>
          </p:cNvPr>
          <p:cNvSpPr>
            <a:spLocks noGrp="1"/>
          </p:cNvSpPr>
          <p:nvPr>
            <p:ph type="title"/>
          </p:nvPr>
        </p:nvSpPr>
        <p:spPr/>
        <p:txBody>
          <a:bodyPr/>
          <a:lstStyle/>
          <a:p>
            <a:r>
              <a:rPr lang="en-US" b="1" dirty="0">
                <a:latin typeface="+mn-lt"/>
              </a:rPr>
              <a:t>Referee Fees</a:t>
            </a:r>
          </a:p>
        </p:txBody>
      </p:sp>
      <p:sp>
        <p:nvSpPr>
          <p:cNvPr id="4" name="Content Placeholder 3">
            <a:extLst>
              <a:ext uri="{FF2B5EF4-FFF2-40B4-BE49-F238E27FC236}">
                <a16:creationId xmlns:a16="http://schemas.microsoft.com/office/drawing/2014/main" id="{444AF69B-C5C2-4AFF-940E-D67DEDC2894D}"/>
              </a:ext>
            </a:extLst>
          </p:cNvPr>
          <p:cNvSpPr>
            <a:spLocks noGrp="1"/>
          </p:cNvSpPr>
          <p:nvPr>
            <p:ph sz="half" idx="1"/>
          </p:nvPr>
        </p:nvSpPr>
        <p:spPr>
          <a:xfrm>
            <a:off x="838199" y="1825625"/>
            <a:ext cx="6099495" cy="4351338"/>
          </a:xfrm>
        </p:spPr>
        <p:txBody>
          <a:bodyPr/>
          <a:lstStyle/>
          <a:p>
            <a:r>
              <a:rPr lang="en-US" dirty="0"/>
              <a:t>REFEREE FEES WILL NOT BE PAID IN CASH AT THE FIELD</a:t>
            </a:r>
          </a:p>
          <a:p>
            <a:r>
              <a:rPr lang="en-US" dirty="0"/>
              <a:t>Teams will be billed through their GOT SPORT account  </a:t>
            </a:r>
          </a:p>
          <a:p>
            <a:r>
              <a:rPr lang="en-US" dirty="0"/>
              <a:t>All teams, including central pay clubs,  will required to pay the referee fees each week </a:t>
            </a:r>
          </a:p>
        </p:txBody>
      </p:sp>
      <p:graphicFrame>
        <p:nvGraphicFramePr>
          <p:cNvPr id="6" name="Table 6">
            <a:extLst>
              <a:ext uri="{FF2B5EF4-FFF2-40B4-BE49-F238E27FC236}">
                <a16:creationId xmlns:a16="http://schemas.microsoft.com/office/drawing/2014/main" id="{D5018C92-97DE-40A1-B7A9-D6780291067F}"/>
              </a:ext>
            </a:extLst>
          </p:cNvPr>
          <p:cNvGraphicFramePr>
            <a:graphicFrameLocks noGrp="1"/>
          </p:cNvGraphicFramePr>
          <p:nvPr>
            <p:ph sz="half" idx="2"/>
            <p:extLst>
              <p:ext uri="{D42A27DB-BD31-4B8C-83A1-F6EECF244321}">
                <p14:modId xmlns:p14="http://schemas.microsoft.com/office/powerpoint/2010/main" val="3758814284"/>
              </p:ext>
            </p:extLst>
          </p:nvPr>
        </p:nvGraphicFramePr>
        <p:xfrm>
          <a:off x="7533861" y="2392680"/>
          <a:ext cx="3019062" cy="2590800"/>
        </p:xfrm>
        <a:graphic>
          <a:graphicData uri="http://schemas.openxmlformats.org/drawingml/2006/table">
            <a:tbl>
              <a:tblPr firstRow="1" bandRow="1">
                <a:tableStyleId>{5C22544A-7EE6-4342-B048-85BDC9FD1C3A}</a:tableStyleId>
              </a:tblPr>
              <a:tblGrid>
                <a:gridCol w="1500396">
                  <a:extLst>
                    <a:ext uri="{9D8B030D-6E8A-4147-A177-3AD203B41FA5}">
                      <a16:colId xmlns:a16="http://schemas.microsoft.com/office/drawing/2014/main" val="3018268618"/>
                    </a:ext>
                  </a:extLst>
                </a:gridCol>
                <a:gridCol w="1518666">
                  <a:extLst>
                    <a:ext uri="{9D8B030D-6E8A-4147-A177-3AD203B41FA5}">
                      <a16:colId xmlns:a16="http://schemas.microsoft.com/office/drawing/2014/main" val="1530257426"/>
                    </a:ext>
                  </a:extLst>
                </a:gridCol>
              </a:tblGrid>
              <a:tr h="460684">
                <a:tc>
                  <a:txBody>
                    <a:bodyPr/>
                    <a:lstStyle/>
                    <a:p>
                      <a:r>
                        <a:rPr lang="en-US" sz="2800" dirty="0"/>
                        <a:t>Age</a:t>
                      </a:r>
                    </a:p>
                  </a:txBody>
                  <a:tcPr/>
                </a:tc>
                <a:tc>
                  <a:txBody>
                    <a:bodyPr/>
                    <a:lstStyle/>
                    <a:p>
                      <a:r>
                        <a:rPr lang="en-US" sz="2800" dirty="0"/>
                        <a:t>Amount</a:t>
                      </a:r>
                    </a:p>
                  </a:txBody>
                  <a:tcPr/>
                </a:tc>
                <a:extLst>
                  <a:ext uri="{0D108BD9-81ED-4DB2-BD59-A6C34878D82A}">
                    <a16:rowId xmlns:a16="http://schemas.microsoft.com/office/drawing/2014/main" val="361462909"/>
                  </a:ext>
                </a:extLst>
              </a:tr>
              <a:tr h="460684">
                <a:tc>
                  <a:txBody>
                    <a:bodyPr/>
                    <a:lstStyle/>
                    <a:p>
                      <a:r>
                        <a:rPr lang="en-US" sz="2800" dirty="0"/>
                        <a:t>11u/12u</a:t>
                      </a:r>
                    </a:p>
                  </a:txBody>
                  <a:tcPr/>
                </a:tc>
                <a:tc>
                  <a:txBody>
                    <a:bodyPr/>
                    <a:lstStyle/>
                    <a:p>
                      <a:r>
                        <a:rPr lang="en-US" sz="2800" dirty="0"/>
                        <a:t>$95</a:t>
                      </a:r>
                    </a:p>
                  </a:txBody>
                  <a:tcPr/>
                </a:tc>
                <a:extLst>
                  <a:ext uri="{0D108BD9-81ED-4DB2-BD59-A6C34878D82A}">
                    <a16:rowId xmlns:a16="http://schemas.microsoft.com/office/drawing/2014/main" val="1865739020"/>
                  </a:ext>
                </a:extLst>
              </a:tr>
              <a:tr h="460684">
                <a:tc>
                  <a:txBody>
                    <a:bodyPr/>
                    <a:lstStyle/>
                    <a:p>
                      <a:r>
                        <a:rPr lang="en-US" sz="2800" dirty="0"/>
                        <a:t>13u-14u</a:t>
                      </a:r>
                    </a:p>
                  </a:txBody>
                  <a:tcPr/>
                </a:tc>
                <a:tc>
                  <a:txBody>
                    <a:bodyPr/>
                    <a:lstStyle/>
                    <a:p>
                      <a:r>
                        <a:rPr lang="en-US" sz="2800" dirty="0"/>
                        <a:t>$100</a:t>
                      </a:r>
                    </a:p>
                  </a:txBody>
                  <a:tcPr/>
                </a:tc>
                <a:extLst>
                  <a:ext uri="{0D108BD9-81ED-4DB2-BD59-A6C34878D82A}">
                    <a16:rowId xmlns:a16="http://schemas.microsoft.com/office/drawing/2014/main" val="3256604439"/>
                  </a:ext>
                </a:extLst>
              </a:tr>
              <a:tr h="460684">
                <a:tc>
                  <a:txBody>
                    <a:bodyPr/>
                    <a:lstStyle/>
                    <a:p>
                      <a:r>
                        <a:rPr lang="en-US" sz="2800" dirty="0"/>
                        <a:t>15u-16u</a:t>
                      </a:r>
                    </a:p>
                  </a:txBody>
                  <a:tcPr/>
                </a:tc>
                <a:tc>
                  <a:txBody>
                    <a:bodyPr/>
                    <a:lstStyle/>
                    <a:p>
                      <a:r>
                        <a:rPr lang="en-US" sz="2800" dirty="0"/>
                        <a:t>$110</a:t>
                      </a:r>
                    </a:p>
                  </a:txBody>
                  <a:tcPr/>
                </a:tc>
                <a:extLst>
                  <a:ext uri="{0D108BD9-81ED-4DB2-BD59-A6C34878D82A}">
                    <a16:rowId xmlns:a16="http://schemas.microsoft.com/office/drawing/2014/main" val="4292184917"/>
                  </a:ext>
                </a:extLst>
              </a:tr>
              <a:tr h="460684">
                <a:tc>
                  <a:txBody>
                    <a:bodyPr/>
                    <a:lstStyle/>
                    <a:p>
                      <a:r>
                        <a:rPr lang="en-US" sz="2800" dirty="0"/>
                        <a:t>17u-19u</a:t>
                      </a:r>
                    </a:p>
                  </a:txBody>
                  <a:tcPr/>
                </a:tc>
                <a:tc>
                  <a:txBody>
                    <a:bodyPr/>
                    <a:lstStyle/>
                    <a:p>
                      <a:r>
                        <a:rPr lang="en-US" sz="2800" dirty="0"/>
                        <a:t>$115</a:t>
                      </a:r>
                    </a:p>
                  </a:txBody>
                  <a:tcPr/>
                </a:tc>
                <a:extLst>
                  <a:ext uri="{0D108BD9-81ED-4DB2-BD59-A6C34878D82A}">
                    <a16:rowId xmlns:a16="http://schemas.microsoft.com/office/drawing/2014/main" val="2863489790"/>
                  </a:ext>
                </a:extLst>
              </a:tr>
            </a:tbl>
          </a:graphicData>
        </a:graphic>
      </p:graphicFrame>
      <p:pic>
        <p:nvPicPr>
          <p:cNvPr id="11" name="Picture 10" descr="Logo, company name&#10;&#10;Description automatically generated">
            <a:extLst>
              <a:ext uri="{FF2B5EF4-FFF2-40B4-BE49-F238E27FC236}">
                <a16:creationId xmlns:a16="http://schemas.microsoft.com/office/drawing/2014/main" id="{1F8A4D18-B41F-42D3-9FE6-9ACA0B1F85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66469" y="5366867"/>
            <a:ext cx="1739101" cy="1341844"/>
          </a:xfrm>
          <a:prstGeom prst="rect">
            <a:avLst/>
          </a:prstGeom>
        </p:spPr>
      </p:pic>
      <p:pic>
        <p:nvPicPr>
          <p:cNvPr id="3" name="Picture 2" descr="A football ball in a shield&#10;&#10;Description automatically generated">
            <a:extLst>
              <a:ext uri="{FF2B5EF4-FFF2-40B4-BE49-F238E27FC236}">
                <a16:creationId xmlns:a16="http://schemas.microsoft.com/office/drawing/2014/main" id="{F355908A-5A2D-32ED-B11C-74332A97DED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53598" y="162734"/>
            <a:ext cx="1511582" cy="1662890"/>
          </a:xfrm>
          <a:prstGeom prst="rect">
            <a:avLst/>
          </a:prstGeom>
        </p:spPr>
      </p:pic>
    </p:spTree>
    <p:extLst>
      <p:ext uri="{BB962C8B-B14F-4D97-AF65-F5344CB8AC3E}">
        <p14:creationId xmlns:p14="http://schemas.microsoft.com/office/powerpoint/2010/main" val="28679858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A15F25-DFC4-41A5-BA44-32998FAE79F9}"/>
              </a:ext>
            </a:extLst>
          </p:cNvPr>
          <p:cNvSpPr>
            <a:spLocks noGrp="1"/>
          </p:cNvSpPr>
          <p:nvPr>
            <p:ph type="title"/>
          </p:nvPr>
        </p:nvSpPr>
        <p:spPr/>
        <p:txBody>
          <a:bodyPr/>
          <a:lstStyle/>
          <a:p>
            <a:r>
              <a:rPr lang="en-US" b="1" dirty="0">
                <a:latin typeface="+mn-lt"/>
              </a:rPr>
              <a:t>COMPETITION NOTES</a:t>
            </a:r>
          </a:p>
        </p:txBody>
      </p:sp>
      <p:sp>
        <p:nvSpPr>
          <p:cNvPr id="3" name="Content Placeholder 2">
            <a:extLst>
              <a:ext uri="{FF2B5EF4-FFF2-40B4-BE49-F238E27FC236}">
                <a16:creationId xmlns:a16="http://schemas.microsoft.com/office/drawing/2014/main" id="{74AB19B3-7938-4313-8065-CF71B37836FC}"/>
              </a:ext>
            </a:extLst>
          </p:cNvPr>
          <p:cNvSpPr>
            <a:spLocks noGrp="1"/>
          </p:cNvSpPr>
          <p:nvPr>
            <p:ph idx="1"/>
          </p:nvPr>
        </p:nvSpPr>
        <p:spPr/>
        <p:txBody>
          <a:bodyPr>
            <a:normAutofit fontScale="55000" lnSpcReduction="20000"/>
          </a:bodyPr>
          <a:lstStyle/>
          <a:p>
            <a:r>
              <a:rPr lang="en-US" sz="4000" b="1" dirty="0"/>
              <a:t>Additional Game Payment - $275 per match</a:t>
            </a:r>
          </a:p>
          <a:p>
            <a:pPr marL="0" indent="0">
              <a:buNone/>
            </a:pPr>
            <a:r>
              <a:rPr lang="en-US" sz="2900" dirty="0"/>
              <a:t>Must be paid in GOT Sport team account where teams registered for Presidents Cup no later than Thursday before the match with the exception of central pay clubs</a:t>
            </a:r>
          </a:p>
          <a:p>
            <a:pPr marL="0" indent="0">
              <a:buNone/>
            </a:pPr>
            <a:endParaRPr lang="en-US" sz="2000" dirty="0"/>
          </a:p>
          <a:p>
            <a:r>
              <a:rPr lang="en-US" sz="3400" b="1" dirty="0"/>
              <a:t>Game </a:t>
            </a:r>
            <a:r>
              <a:rPr lang="en-US" sz="3600" b="1" i="1" dirty="0"/>
              <a:t>schedule consideration</a:t>
            </a:r>
            <a:r>
              <a:rPr lang="en-US" sz="3400" b="1" dirty="0"/>
              <a:t> Form</a:t>
            </a:r>
            <a:endParaRPr lang="en-US" sz="3400" dirty="0"/>
          </a:p>
          <a:p>
            <a:endParaRPr lang="en-US" b="1" dirty="0"/>
          </a:p>
          <a:p>
            <a:r>
              <a:rPr lang="en-US" sz="3400" b="1" dirty="0"/>
              <a:t>Check-in Procedure</a:t>
            </a:r>
          </a:p>
          <a:p>
            <a:pPr marL="0" indent="0">
              <a:buNone/>
            </a:pPr>
            <a:r>
              <a:rPr lang="en-US" sz="3200" dirty="0"/>
              <a:t>Only team representative will check in at headquarters 1 hour prior to match starting time</a:t>
            </a:r>
          </a:p>
          <a:p>
            <a:pPr marL="0" indent="0">
              <a:buNone/>
            </a:pPr>
            <a:r>
              <a:rPr lang="en-US" sz="3200" dirty="0"/>
              <a:t>Home team serves as field marshal</a:t>
            </a:r>
          </a:p>
          <a:p>
            <a:pPr marL="0" indent="0">
              <a:buNone/>
            </a:pPr>
            <a:r>
              <a:rPr lang="en-US" sz="3200" dirty="0"/>
              <a:t>Referees will check in players and team bench personnel on field before match </a:t>
            </a:r>
          </a:p>
          <a:p>
            <a:pPr marL="0" indent="0">
              <a:buNone/>
            </a:pPr>
            <a:endParaRPr lang="en-US" dirty="0"/>
          </a:p>
          <a:p>
            <a:r>
              <a:rPr lang="en-US" sz="3800" b="1" dirty="0"/>
              <a:t>Suspension List</a:t>
            </a:r>
          </a:p>
          <a:p>
            <a:pPr marL="0" indent="0">
              <a:buNone/>
            </a:pPr>
            <a:r>
              <a:rPr lang="en-US" dirty="0"/>
              <a:t> </a:t>
            </a:r>
            <a:r>
              <a:rPr lang="en-US" b="1" dirty="0"/>
              <a:t> </a:t>
            </a:r>
          </a:p>
          <a:p>
            <a:pPr marL="0" indent="0">
              <a:buNone/>
            </a:pPr>
            <a:r>
              <a:rPr lang="en-US" dirty="0"/>
              <a:t> </a:t>
            </a:r>
          </a:p>
        </p:txBody>
      </p:sp>
    </p:spTree>
    <p:extLst>
      <p:ext uri="{BB962C8B-B14F-4D97-AF65-F5344CB8AC3E}">
        <p14:creationId xmlns:p14="http://schemas.microsoft.com/office/powerpoint/2010/main" val="22855641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F52BF3-D4F8-4A9C-88C9-DD0404CB8A71}"/>
              </a:ext>
            </a:extLst>
          </p:cNvPr>
          <p:cNvSpPr>
            <a:spLocks noGrp="1"/>
          </p:cNvSpPr>
          <p:nvPr>
            <p:ph type="title"/>
          </p:nvPr>
        </p:nvSpPr>
        <p:spPr/>
        <p:txBody>
          <a:bodyPr/>
          <a:lstStyle/>
          <a:p>
            <a:r>
              <a:rPr lang="en-US" b="1" dirty="0">
                <a:latin typeface="+mn-lt"/>
              </a:rPr>
              <a:t>Rule Reminders</a:t>
            </a:r>
          </a:p>
        </p:txBody>
      </p:sp>
      <p:sp>
        <p:nvSpPr>
          <p:cNvPr id="3" name="Content Placeholder 2">
            <a:extLst>
              <a:ext uri="{FF2B5EF4-FFF2-40B4-BE49-F238E27FC236}">
                <a16:creationId xmlns:a16="http://schemas.microsoft.com/office/drawing/2014/main" id="{E5AF2A42-52F6-418C-B759-13F26D90A930}"/>
              </a:ext>
            </a:extLst>
          </p:cNvPr>
          <p:cNvSpPr>
            <a:spLocks noGrp="1"/>
          </p:cNvSpPr>
          <p:nvPr>
            <p:ph idx="1"/>
          </p:nvPr>
        </p:nvSpPr>
        <p:spPr/>
        <p:txBody>
          <a:bodyPr>
            <a:normAutofit/>
          </a:bodyPr>
          <a:lstStyle/>
          <a:p>
            <a:r>
              <a:rPr lang="en-US" sz="2000" dirty="0"/>
              <a:t>Head Injury/Evaluation  </a:t>
            </a:r>
          </a:p>
          <a:p>
            <a:r>
              <a:rPr lang="en-US" sz="2000" dirty="0"/>
              <a:t>No players from National League P.R.O., National Conference 1, National League showcase, or E64</a:t>
            </a:r>
            <a:br>
              <a:rPr lang="en-US" sz="2000" dirty="0"/>
            </a:br>
            <a:r>
              <a:rPr lang="en-US" sz="2000" dirty="0"/>
              <a:t>May add club pass players not on any State or Presidents Cup roster</a:t>
            </a:r>
          </a:p>
          <a:p>
            <a:r>
              <a:rPr lang="en-US" sz="2000" dirty="0"/>
              <a:t>Teams and players can only participate in one Cup competition</a:t>
            </a:r>
          </a:p>
          <a:p>
            <a:r>
              <a:rPr lang="en-US" sz="2000" dirty="0"/>
              <a:t>Winning team submits match report</a:t>
            </a:r>
          </a:p>
          <a:p>
            <a:r>
              <a:rPr lang="en-US" sz="2000" dirty="0"/>
              <a:t>Players on approved rosters but not on game roster can be on bench but not in uniform (exception:  suspended players)</a:t>
            </a:r>
          </a:p>
          <a:p>
            <a:r>
              <a:rPr lang="en-US" sz="2000" dirty="0"/>
              <a:t>Home team wears lighter jerseys and socks; Visiting team wears dark</a:t>
            </a:r>
          </a:p>
          <a:p>
            <a:r>
              <a:rPr lang="en-US" sz="2000" dirty="0"/>
              <a:t>Leggings &amp; Undershirts</a:t>
            </a:r>
          </a:p>
          <a:p>
            <a:r>
              <a:rPr lang="en-US" sz="2000" dirty="0"/>
              <a:t>Tied games – overtime, then penalty kicks  (exception:  round robin Quarter-Finals)  </a:t>
            </a:r>
          </a:p>
          <a:p>
            <a:r>
              <a:rPr lang="en-US" sz="2000" dirty="0"/>
              <a:t>Substitutions – unlimited for all age groups  </a:t>
            </a:r>
          </a:p>
        </p:txBody>
      </p:sp>
    </p:spTree>
    <p:extLst>
      <p:ext uri="{BB962C8B-B14F-4D97-AF65-F5344CB8AC3E}">
        <p14:creationId xmlns:p14="http://schemas.microsoft.com/office/powerpoint/2010/main" val="22253397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A083A-1AE0-4DE4-B884-46129708AA11}"/>
              </a:ext>
            </a:extLst>
          </p:cNvPr>
          <p:cNvSpPr>
            <a:spLocks noGrp="1"/>
          </p:cNvSpPr>
          <p:nvPr>
            <p:ph type="title"/>
          </p:nvPr>
        </p:nvSpPr>
        <p:spPr/>
        <p:txBody>
          <a:bodyPr/>
          <a:lstStyle/>
          <a:p>
            <a:r>
              <a:rPr lang="en-US" b="1" dirty="0">
                <a:latin typeface="+mn-lt"/>
              </a:rPr>
              <a:t>Rosters</a:t>
            </a:r>
          </a:p>
        </p:txBody>
      </p:sp>
      <p:sp>
        <p:nvSpPr>
          <p:cNvPr id="3" name="Content Placeholder 2">
            <a:extLst>
              <a:ext uri="{FF2B5EF4-FFF2-40B4-BE49-F238E27FC236}">
                <a16:creationId xmlns:a16="http://schemas.microsoft.com/office/drawing/2014/main" id="{3FB9B525-B7C2-4078-92DE-910867E24FB0}"/>
              </a:ext>
            </a:extLst>
          </p:cNvPr>
          <p:cNvSpPr>
            <a:spLocks noGrp="1"/>
          </p:cNvSpPr>
          <p:nvPr>
            <p:ph idx="1"/>
          </p:nvPr>
        </p:nvSpPr>
        <p:spPr>
          <a:xfrm>
            <a:off x="838200" y="1825625"/>
            <a:ext cx="10515600" cy="4751344"/>
          </a:xfrm>
        </p:spPr>
        <p:txBody>
          <a:bodyPr>
            <a:normAutofit lnSpcReduction="10000"/>
          </a:bodyPr>
          <a:lstStyle/>
          <a:p>
            <a:r>
              <a:rPr lang="en-US" dirty="0"/>
              <a:t>Freeze Dates: </a:t>
            </a:r>
          </a:p>
          <a:p>
            <a:pPr lvl="1"/>
            <a:r>
              <a:rPr lang="en-US" b="1" i="1" dirty="0"/>
              <a:t>April 2</a:t>
            </a:r>
            <a:r>
              <a:rPr lang="en-US" b="1" i="1" baseline="30000" dirty="0"/>
              <a:t>nd</a:t>
            </a:r>
            <a:r>
              <a:rPr lang="en-US" b="1" i="1" dirty="0"/>
              <a:t> 				Girls</a:t>
            </a:r>
            <a:r>
              <a:rPr lang="en-US" dirty="0"/>
              <a:t> 11u – 18u – Cloning Date March 26th</a:t>
            </a:r>
          </a:p>
          <a:p>
            <a:pPr marL="457200" lvl="1" indent="0">
              <a:buNone/>
            </a:pPr>
            <a:endParaRPr lang="en-US" dirty="0"/>
          </a:p>
          <a:p>
            <a:pPr lvl="1"/>
            <a:r>
              <a:rPr lang="en-US" b="1" i="1" dirty="0"/>
              <a:t>April 10</a:t>
            </a:r>
            <a:r>
              <a:rPr lang="en-US" b="1" i="1" baseline="30000" dirty="0"/>
              <a:t>th</a:t>
            </a:r>
            <a:r>
              <a:rPr lang="en-US" b="1" i="1" dirty="0"/>
              <a:t> 			 Boys </a:t>
            </a:r>
            <a:r>
              <a:rPr lang="en-US" dirty="0"/>
              <a:t>11u – 18u – Cloning Date April 2</a:t>
            </a:r>
            <a:r>
              <a:rPr lang="en-US" baseline="30000" dirty="0"/>
              <a:t>nd</a:t>
            </a:r>
            <a:r>
              <a:rPr lang="en-US" dirty="0"/>
              <a:t> </a:t>
            </a:r>
          </a:p>
          <a:p>
            <a:pPr lvl="1"/>
            <a:endParaRPr lang="en-US" dirty="0"/>
          </a:p>
          <a:p>
            <a:pPr lvl="1"/>
            <a:r>
              <a:rPr lang="en-US" b="1" dirty="0"/>
              <a:t>Rosters will be CLONED by the State Office from your 2024-2025 MSYSA Official Travel Roster.  Please contact your Club Administrator to confirm that your official roster is correct.   Only PRIMARY players are CLONED to the Presidents Cup roster.  Club pass players can be added as long as they don’t appear on another cup roster.  Total maximum roster for 13u through 19u is 22 players, 11u &amp; 12u maximum is 16 players.</a:t>
            </a:r>
          </a:p>
          <a:p>
            <a:pPr lvl="1"/>
            <a:endParaRPr lang="en-US" b="1" dirty="0"/>
          </a:p>
          <a:p>
            <a:r>
              <a:rPr lang="en-US" dirty="0"/>
              <a:t>Support Tickets - Instructions can be found on the MSYSA website</a:t>
            </a:r>
          </a:p>
          <a:p>
            <a:endParaRPr lang="en-US" dirty="0"/>
          </a:p>
        </p:txBody>
      </p:sp>
      <p:pic>
        <p:nvPicPr>
          <p:cNvPr id="7" name="Picture 6" descr="Logo, company name&#10;&#10;Description automatically generated">
            <a:extLst>
              <a:ext uri="{FF2B5EF4-FFF2-40B4-BE49-F238E27FC236}">
                <a16:creationId xmlns:a16="http://schemas.microsoft.com/office/drawing/2014/main" id="{900815E6-D70A-407D-AE74-95D12CC24D1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66469" y="5366867"/>
            <a:ext cx="1739101" cy="1341844"/>
          </a:xfrm>
          <a:prstGeom prst="rect">
            <a:avLst/>
          </a:prstGeom>
        </p:spPr>
      </p:pic>
      <p:pic>
        <p:nvPicPr>
          <p:cNvPr id="4" name="Picture 3" descr="A football ball in a shield&#10;&#10;Description automatically generated">
            <a:extLst>
              <a:ext uri="{FF2B5EF4-FFF2-40B4-BE49-F238E27FC236}">
                <a16:creationId xmlns:a16="http://schemas.microsoft.com/office/drawing/2014/main" id="{67B5B2CD-65B0-B0A9-730D-80DF1A8C819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53598" y="162734"/>
            <a:ext cx="1511582" cy="1662890"/>
          </a:xfrm>
          <a:prstGeom prst="rect">
            <a:avLst/>
          </a:prstGeom>
        </p:spPr>
      </p:pic>
    </p:spTree>
    <p:extLst>
      <p:ext uri="{BB962C8B-B14F-4D97-AF65-F5344CB8AC3E}">
        <p14:creationId xmlns:p14="http://schemas.microsoft.com/office/powerpoint/2010/main" val="19256873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A72CDE-F3F5-EAF4-F4A4-525E9D1F0565}"/>
              </a:ext>
            </a:extLst>
          </p:cNvPr>
          <p:cNvSpPr>
            <a:spLocks noGrp="1"/>
          </p:cNvSpPr>
          <p:nvPr>
            <p:ph type="title"/>
          </p:nvPr>
        </p:nvSpPr>
        <p:spPr/>
        <p:txBody>
          <a:bodyPr/>
          <a:lstStyle/>
          <a:p>
            <a:r>
              <a:rPr lang="en-US" dirty="0"/>
              <a:t>MSYSA Cup Sponsorship Opportunities</a:t>
            </a:r>
          </a:p>
        </p:txBody>
      </p:sp>
      <p:sp>
        <p:nvSpPr>
          <p:cNvPr id="3" name="Content Placeholder 2">
            <a:extLst>
              <a:ext uri="{FF2B5EF4-FFF2-40B4-BE49-F238E27FC236}">
                <a16:creationId xmlns:a16="http://schemas.microsoft.com/office/drawing/2014/main" id="{3D3D65AA-875C-CD59-26C0-9EBD8AABE734}"/>
              </a:ext>
            </a:extLst>
          </p:cNvPr>
          <p:cNvSpPr>
            <a:spLocks noGrp="1"/>
          </p:cNvSpPr>
          <p:nvPr>
            <p:ph idx="1"/>
          </p:nvPr>
        </p:nvSpPr>
        <p:spPr/>
        <p:txBody>
          <a:bodyPr>
            <a:normAutofit fontScale="85000" lnSpcReduction="20000"/>
          </a:bodyPr>
          <a:lstStyle/>
          <a:p>
            <a:r>
              <a:rPr lang="en-US" b="1" i="1" dirty="0"/>
              <a:t>Marketing Audience</a:t>
            </a:r>
            <a:br>
              <a:rPr lang="en-US" b="1" i="1" dirty="0"/>
            </a:br>
            <a:r>
              <a:rPr lang="en-US" b="1" i="1" dirty="0"/>
              <a:t>	</a:t>
            </a:r>
            <a:r>
              <a:rPr lang="en-US" dirty="0"/>
              <a:t>Direct audience includes 350 teams; 5,600 youth soccer players;</a:t>
            </a:r>
            <a:br>
              <a:rPr lang="en-US" dirty="0"/>
            </a:br>
            <a:r>
              <a:rPr lang="en-US" dirty="0"/>
              <a:t>	2,000 officials including coaches, managers, referees, and</a:t>
            </a:r>
            <a:br>
              <a:rPr lang="en-US" dirty="0"/>
            </a:br>
            <a:r>
              <a:rPr lang="en-US" dirty="0"/>
              <a:t>	volunteers; and at least 15,000 parents, siblings, relatives, </a:t>
            </a:r>
            <a:br>
              <a:rPr lang="en-US" dirty="0"/>
            </a:br>
            <a:r>
              <a:rPr lang="en-US" dirty="0"/>
              <a:t>	friends, and spectators – </a:t>
            </a:r>
            <a:r>
              <a:rPr lang="en-US" i="1" dirty="0"/>
              <a:t>all from Maryland or the District of</a:t>
            </a:r>
            <a:br>
              <a:rPr lang="en-US" i="1" dirty="0"/>
            </a:br>
            <a:r>
              <a:rPr lang="en-US" i="1" dirty="0"/>
              <a:t>	Columbia</a:t>
            </a:r>
            <a:br>
              <a:rPr lang="en-US" i="1" dirty="0"/>
            </a:br>
            <a:r>
              <a:rPr lang="en-US" i="1" dirty="0"/>
              <a:t>	</a:t>
            </a:r>
            <a:r>
              <a:rPr lang="en-US" dirty="0"/>
              <a:t>MSYSA sponsors two cup events each year – National</a:t>
            </a:r>
            <a:br>
              <a:rPr lang="en-US" dirty="0"/>
            </a:br>
            <a:r>
              <a:rPr lang="en-US" dirty="0"/>
              <a:t>	Championship Series and Presidents Cup</a:t>
            </a:r>
          </a:p>
          <a:p>
            <a:r>
              <a:rPr lang="en-US" b="1" i="1" dirty="0"/>
              <a:t>Two Categories</a:t>
            </a:r>
            <a:br>
              <a:rPr lang="en-US" b="1" i="1" dirty="0"/>
            </a:br>
            <a:r>
              <a:rPr lang="en-US" b="1" i="1" dirty="0"/>
              <a:t>	</a:t>
            </a:r>
            <a:r>
              <a:rPr lang="en-US" dirty="0"/>
              <a:t>Principal Name Sponsor</a:t>
            </a:r>
            <a:br>
              <a:rPr lang="en-US" dirty="0"/>
            </a:br>
            <a:r>
              <a:rPr lang="en-US" dirty="0"/>
              <a:t>	Individual Round Sponsor</a:t>
            </a:r>
            <a:endParaRPr lang="en-US" b="1" i="1" dirty="0"/>
          </a:p>
          <a:p>
            <a:endParaRPr lang="en-US" i="1" dirty="0"/>
          </a:p>
          <a:p>
            <a:r>
              <a:rPr lang="en-US" dirty="0"/>
              <a:t> </a:t>
            </a:r>
            <a:r>
              <a:rPr lang="en-US" b="1" i="1" dirty="0"/>
              <a:t>Contact for more information – Brad Roos  </a:t>
            </a:r>
            <a:r>
              <a:rPr lang="en-US" b="1" i="1" dirty="0">
                <a:hlinkClick r:id="rId2"/>
              </a:rPr>
              <a:t>cups@msysa.org</a:t>
            </a:r>
            <a:r>
              <a:rPr lang="en-US" b="1" i="1" dirty="0"/>
              <a:t> </a:t>
            </a:r>
            <a:br>
              <a:rPr lang="en-US" dirty="0"/>
            </a:br>
            <a:r>
              <a:rPr lang="en-US" dirty="0"/>
              <a:t>	</a:t>
            </a:r>
            <a:r>
              <a:rPr lang="en-US" b="1" dirty="0"/>
              <a:t> </a:t>
            </a:r>
            <a:endParaRPr lang="en-US" b="1" i="1" dirty="0"/>
          </a:p>
        </p:txBody>
      </p:sp>
    </p:spTree>
    <p:extLst>
      <p:ext uri="{BB962C8B-B14F-4D97-AF65-F5344CB8AC3E}">
        <p14:creationId xmlns:p14="http://schemas.microsoft.com/office/powerpoint/2010/main" val="11979332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D80EB-8364-AB32-DBBA-D3FCB412D6A9}"/>
              </a:ext>
            </a:extLst>
          </p:cNvPr>
          <p:cNvSpPr>
            <a:spLocks noGrp="1"/>
          </p:cNvSpPr>
          <p:nvPr>
            <p:ph type="title"/>
          </p:nvPr>
        </p:nvSpPr>
        <p:spPr/>
        <p:txBody>
          <a:bodyPr/>
          <a:lstStyle/>
          <a:p>
            <a:r>
              <a:rPr lang="en-US" b="1" i="1" dirty="0"/>
              <a:t>Cup</a:t>
            </a:r>
            <a:r>
              <a:rPr lang="en-US" dirty="0"/>
              <a:t> </a:t>
            </a:r>
            <a:r>
              <a:rPr lang="en-US" b="1" i="1" dirty="0"/>
              <a:t>Results &amp; Marketing</a:t>
            </a:r>
            <a:endParaRPr lang="en-US" dirty="0"/>
          </a:p>
        </p:txBody>
      </p:sp>
      <p:sp>
        <p:nvSpPr>
          <p:cNvPr id="3" name="Content Placeholder 2">
            <a:extLst>
              <a:ext uri="{FF2B5EF4-FFF2-40B4-BE49-F238E27FC236}">
                <a16:creationId xmlns:a16="http://schemas.microsoft.com/office/drawing/2014/main" id="{40E72D71-B8C4-4D71-FE04-357A5E5C8367}"/>
              </a:ext>
            </a:extLst>
          </p:cNvPr>
          <p:cNvSpPr>
            <a:spLocks noGrp="1"/>
          </p:cNvSpPr>
          <p:nvPr>
            <p:ph idx="1"/>
          </p:nvPr>
        </p:nvSpPr>
        <p:spPr/>
        <p:txBody>
          <a:bodyPr/>
          <a:lstStyle/>
          <a:p>
            <a:pPr marL="0" indent="0">
              <a:buNone/>
            </a:pPr>
            <a:r>
              <a:rPr lang="en-US" dirty="0"/>
              <a:t>Adding three new ways that teams can post information on their cup match</a:t>
            </a:r>
          </a:p>
          <a:p>
            <a:endParaRPr lang="en-US" dirty="0"/>
          </a:p>
          <a:p>
            <a:r>
              <a:rPr lang="en-US" b="1" i="1" dirty="0"/>
              <a:t>Scores posted to MSYSA web page each week and also on Facebook and Instagram</a:t>
            </a:r>
          </a:p>
          <a:p>
            <a:r>
              <a:rPr lang="en-US" b="1" i="1" dirty="0"/>
              <a:t>Teams can send in a brief narrative about the match to be posted on web page and social media</a:t>
            </a:r>
          </a:p>
          <a:p>
            <a:r>
              <a:rPr lang="en-US" b="1" i="1" dirty="0"/>
              <a:t>Coaches and/or captains can send in a video from the match after completion</a:t>
            </a:r>
          </a:p>
        </p:txBody>
      </p:sp>
    </p:spTree>
    <p:extLst>
      <p:ext uri="{BB962C8B-B14F-4D97-AF65-F5344CB8AC3E}">
        <p14:creationId xmlns:p14="http://schemas.microsoft.com/office/powerpoint/2010/main" val="6024036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DC6F4-B9E1-77F6-2D92-52C4B12F2C96}"/>
              </a:ext>
            </a:extLst>
          </p:cNvPr>
          <p:cNvSpPr>
            <a:spLocks noGrp="1"/>
          </p:cNvSpPr>
          <p:nvPr>
            <p:ph type="title"/>
          </p:nvPr>
        </p:nvSpPr>
        <p:spPr/>
        <p:txBody>
          <a:bodyPr/>
          <a:lstStyle/>
          <a:p>
            <a:r>
              <a:rPr lang="en-US" dirty="0"/>
              <a:t>Age Group/Draw Considerations</a:t>
            </a:r>
          </a:p>
        </p:txBody>
      </p:sp>
      <p:sp>
        <p:nvSpPr>
          <p:cNvPr id="3" name="Content Placeholder 2">
            <a:extLst>
              <a:ext uri="{FF2B5EF4-FFF2-40B4-BE49-F238E27FC236}">
                <a16:creationId xmlns:a16="http://schemas.microsoft.com/office/drawing/2014/main" id="{F5F6085A-97D2-4B4A-E27A-F21E73678BB5}"/>
              </a:ext>
            </a:extLst>
          </p:cNvPr>
          <p:cNvSpPr>
            <a:spLocks noGrp="1"/>
          </p:cNvSpPr>
          <p:nvPr>
            <p:ph idx="1"/>
          </p:nvPr>
        </p:nvSpPr>
        <p:spPr/>
        <p:txBody>
          <a:bodyPr/>
          <a:lstStyle/>
          <a:p>
            <a:endParaRPr lang="en-US" dirty="0"/>
          </a:p>
          <a:p>
            <a:r>
              <a:rPr lang="en-US" dirty="0"/>
              <a:t>If an age group has less than 8 teams, all rounds will be single elimination</a:t>
            </a:r>
          </a:p>
          <a:p>
            <a:endParaRPr lang="en-US" dirty="0"/>
          </a:p>
          <a:p>
            <a:r>
              <a:rPr lang="en-US" dirty="0"/>
              <a:t>Last year’s finalist can be seeded #1 if they return at least 9 players of their 2024 cup roster to their 2025 MSYSA roster</a:t>
            </a:r>
          </a:p>
        </p:txBody>
      </p:sp>
    </p:spTree>
    <p:extLst>
      <p:ext uri="{BB962C8B-B14F-4D97-AF65-F5344CB8AC3E}">
        <p14:creationId xmlns:p14="http://schemas.microsoft.com/office/powerpoint/2010/main" val="20001391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3CCE81-8887-CEE1-413F-F7C01269CE27}"/>
              </a:ext>
            </a:extLst>
          </p:cNvPr>
          <p:cNvSpPr>
            <a:spLocks noGrp="1"/>
          </p:cNvSpPr>
          <p:nvPr>
            <p:ph type="title"/>
          </p:nvPr>
        </p:nvSpPr>
        <p:spPr/>
        <p:txBody>
          <a:bodyPr/>
          <a:lstStyle/>
          <a:p>
            <a:r>
              <a:rPr lang="en-US" dirty="0"/>
              <a:t>11u Girls (4 teams)</a:t>
            </a:r>
          </a:p>
        </p:txBody>
      </p:sp>
      <p:sp>
        <p:nvSpPr>
          <p:cNvPr id="3" name="Content Placeholder 2">
            <a:extLst>
              <a:ext uri="{FF2B5EF4-FFF2-40B4-BE49-F238E27FC236}">
                <a16:creationId xmlns:a16="http://schemas.microsoft.com/office/drawing/2014/main" id="{63647A29-5535-045B-DC15-ABB531237C37}"/>
              </a:ext>
            </a:extLst>
          </p:cNvPr>
          <p:cNvSpPr>
            <a:spLocks noGrp="1"/>
          </p:cNvSpPr>
          <p:nvPr>
            <p:ph idx="1"/>
          </p:nvPr>
        </p:nvSpPr>
        <p:spPr/>
        <p:txBody>
          <a:bodyPr/>
          <a:lstStyle/>
          <a:p>
            <a:endParaRPr lang="en-US" dirty="0"/>
          </a:p>
          <a:p>
            <a:endParaRPr lang="en-US" dirty="0"/>
          </a:p>
          <a:p>
            <a:r>
              <a:rPr lang="en-US" b="1" i="1" dirty="0"/>
              <a:t>Semi-Finals			</a:t>
            </a:r>
            <a:r>
              <a:rPr lang="en-US" dirty="0"/>
              <a:t>Sunday, May 18</a:t>
            </a:r>
            <a:r>
              <a:rPr lang="en-US" baseline="30000" dirty="0"/>
              <a:t>th</a:t>
            </a:r>
            <a:endParaRPr lang="en-US" dirty="0"/>
          </a:p>
          <a:p>
            <a:endParaRPr lang="en-US" b="1" i="1" dirty="0"/>
          </a:p>
          <a:p>
            <a:r>
              <a:rPr lang="en-US" b="1" i="1" dirty="0"/>
              <a:t>Finals				</a:t>
            </a:r>
            <a:r>
              <a:rPr lang="en-US" dirty="0"/>
              <a:t>Saturday, May 31</a:t>
            </a:r>
            <a:r>
              <a:rPr lang="en-US" baseline="30000" dirty="0"/>
              <a:t>st</a:t>
            </a:r>
            <a:endParaRPr lang="en-US" dirty="0"/>
          </a:p>
          <a:p>
            <a:endParaRPr lang="en-US" b="1" i="1" dirty="0"/>
          </a:p>
          <a:p>
            <a:pPr marL="0" indent="0">
              <a:buNone/>
            </a:pPr>
            <a:r>
              <a:rPr lang="en-US" i="1" dirty="0"/>
              <a:t>All matches will be played at the Maryland </a:t>
            </a:r>
            <a:r>
              <a:rPr lang="en-US" i="1" dirty="0" err="1"/>
              <a:t>Soccerplex</a:t>
            </a:r>
            <a:r>
              <a:rPr lang="en-US" b="1" i="1" dirty="0"/>
              <a:t>				</a:t>
            </a:r>
          </a:p>
        </p:txBody>
      </p:sp>
    </p:spTree>
    <p:extLst>
      <p:ext uri="{BB962C8B-B14F-4D97-AF65-F5344CB8AC3E}">
        <p14:creationId xmlns:p14="http://schemas.microsoft.com/office/powerpoint/2010/main" val="39367849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503B9A-CCC6-49A2-8C44-4C07F0BD876D}"/>
              </a:ext>
            </a:extLst>
          </p:cNvPr>
          <p:cNvSpPr>
            <a:spLocks noGrp="1"/>
          </p:cNvSpPr>
          <p:nvPr>
            <p:ph type="title"/>
          </p:nvPr>
        </p:nvSpPr>
        <p:spPr/>
        <p:txBody>
          <a:bodyPr/>
          <a:lstStyle/>
          <a:p>
            <a:r>
              <a:rPr lang="en-US" b="1" dirty="0">
                <a:latin typeface="+mn-lt"/>
              </a:rPr>
              <a:t>11U  Boys </a:t>
            </a:r>
            <a:r>
              <a:rPr lang="en-US" dirty="0">
                <a:latin typeface="+mn-lt"/>
              </a:rPr>
              <a:t>(6 teams)</a:t>
            </a:r>
            <a:r>
              <a:rPr lang="en-US" b="1" dirty="0">
                <a:latin typeface="+mn-lt"/>
              </a:rPr>
              <a:t> </a:t>
            </a:r>
          </a:p>
        </p:txBody>
      </p:sp>
      <p:sp>
        <p:nvSpPr>
          <p:cNvPr id="3" name="Content Placeholder 2">
            <a:extLst>
              <a:ext uri="{FF2B5EF4-FFF2-40B4-BE49-F238E27FC236}">
                <a16:creationId xmlns:a16="http://schemas.microsoft.com/office/drawing/2014/main" id="{EB8CA62E-0635-461B-94C5-B0794D5002E3}"/>
              </a:ext>
            </a:extLst>
          </p:cNvPr>
          <p:cNvSpPr>
            <a:spLocks noGrp="1"/>
          </p:cNvSpPr>
          <p:nvPr>
            <p:ph idx="1"/>
          </p:nvPr>
        </p:nvSpPr>
        <p:spPr/>
        <p:txBody>
          <a:bodyPr>
            <a:normAutofit fontScale="92500" lnSpcReduction="20000"/>
          </a:bodyPr>
          <a:lstStyle/>
          <a:p>
            <a:endParaRPr lang="en-US" b="1" i="1" dirty="0"/>
          </a:p>
          <a:p>
            <a:pPr marL="0" indent="0">
              <a:buNone/>
            </a:pPr>
            <a:r>
              <a:rPr lang="en-US" b="1" i="1" dirty="0"/>
              <a:t>Quarterfinals			</a:t>
            </a:r>
            <a:r>
              <a:rPr lang="en-US" dirty="0"/>
              <a:t>Sunday, April 27</a:t>
            </a:r>
            <a:r>
              <a:rPr lang="en-US" baseline="30000" dirty="0"/>
              <a:t>th</a:t>
            </a:r>
            <a:r>
              <a:rPr lang="en-US" dirty="0"/>
              <a:t> </a:t>
            </a:r>
            <a:endParaRPr lang="en-US" b="1" i="1" dirty="0"/>
          </a:p>
          <a:p>
            <a:pPr marL="0" indent="0">
              <a:buNone/>
            </a:pPr>
            <a:endParaRPr lang="en-US" b="1" dirty="0"/>
          </a:p>
          <a:p>
            <a:pPr marL="0" indent="0">
              <a:buNone/>
            </a:pPr>
            <a:r>
              <a:rPr lang="en-US" b="1" dirty="0"/>
              <a:t>Semi-Finals			</a:t>
            </a:r>
            <a:r>
              <a:rPr lang="en-US" dirty="0"/>
              <a:t>Sunday, May 18</a:t>
            </a:r>
            <a:r>
              <a:rPr lang="en-US" baseline="30000" dirty="0"/>
              <a:t>th</a:t>
            </a:r>
            <a:r>
              <a:rPr lang="en-US" dirty="0"/>
              <a:t> 			</a:t>
            </a:r>
          </a:p>
          <a:p>
            <a:pPr marL="0" indent="0">
              <a:buNone/>
            </a:pPr>
            <a:endParaRPr lang="en-US" b="1" dirty="0"/>
          </a:p>
          <a:p>
            <a:pPr marL="0" indent="0">
              <a:buNone/>
            </a:pPr>
            <a:r>
              <a:rPr lang="en-US" b="1" dirty="0"/>
              <a:t>Finals				</a:t>
            </a:r>
            <a:r>
              <a:rPr lang="en-US" dirty="0"/>
              <a:t>Saturday, May 31</a:t>
            </a:r>
            <a:r>
              <a:rPr lang="en-US" baseline="30000" dirty="0"/>
              <a:t>st</a:t>
            </a:r>
            <a:r>
              <a:rPr lang="en-US" dirty="0"/>
              <a:t>  </a:t>
            </a:r>
          </a:p>
          <a:p>
            <a:pPr marL="0" indent="0">
              <a:buNone/>
            </a:pPr>
            <a:endParaRPr lang="en-US" b="1" dirty="0"/>
          </a:p>
          <a:p>
            <a:pPr marL="0" indent="0">
              <a:buNone/>
            </a:pPr>
            <a:r>
              <a:rPr lang="en-US" i="1" dirty="0"/>
              <a:t>All matches will be played at the Maryland </a:t>
            </a:r>
            <a:r>
              <a:rPr lang="en-US" i="1" dirty="0" err="1"/>
              <a:t>Soccerplex</a:t>
            </a:r>
            <a:endParaRPr lang="en-US" i="1" dirty="0"/>
          </a:p>
          <a:p>
            <a:pPr marL="0" indent="0">
              <a:buNone/>
            </a:pPr>
            <a:endParaRPr lang="en-US" b="1" i="1" dirty="0"/>
          </a:p>
          <a:p>
            <a:pPr marL="0" indent="0">
              <a:buNone/>
            </a:pPr>
            <a:r>
              <a:rPr lang="en-US" b="1" i="1" dirty="0"/>
              <a:t>				</a:t>
            </a:r>
          </a:p>
          <a:p>
            <a:endParaRPr lang="en-US" b="1" i="1" dirty="0"/>
          </a:p>
          <a:p>
            <a:endParaRPr lang="en-US" b="1" i="1" dirty="0"/>
          </a:p>
          <a:p>
            <a:endParaRPr lang="en-US" b="1" i="1" dirty="0"/>
          </a:p>
        </p:txBody>
      </p:sp>
      <p:pic>
        <p:nvPicPr>
          <p:cNvPr id="7" name="Picture 6" descr="Logo, company name&#10;&#10;Description automatically generated">
            <a:extLst>
              <a:ext uri="{FF2B5EF4-FFF2-40B4-BE49-F238E27FC236}">
                <a16:creationId xmlns:a16="http://schemas.microsoft.com/office/drawing/2014/main" id="{14485C2D-A78F-403E-99F1-54010A706B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66469" y="5366867"/>
            <a:ext cx="1739101" cy="1341844"/>
          </a:xfrm>
          <a:prstGeom prst="rect">
            <a:avLst/>
          </a:prstGeom>
        </p:spPr>
      </p:pic>
      <p:pic>
        <p:nvPicPr>
          <p:cNvPr id="4" name="Picture 3" descr="A football ball in a shield&#10;&#10;Description automatically generated">
            <a:extLst>
              <a:ext uri="{FF2B5EF4-FFF2-40B4-BE49-F238E27FC236}">
                <a16:creationId xmlns:a16="http://schemas.microsoft.com/office/drawing/2014/main" id="{C07E15D3-0093-F314-258A-832133D42AA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53598" y="162734"/>
            <a:ext cx="1511582" cy="1662890"/>
          </a:xfrm>
          <a:prstGeom prst="rect">
            <a:avLst/>
          </a:prstGeom>
        </p:spPr>
      </p:pic>
    </p:spTree>
    <p:extLst>
      <p:ext uri="{BB962C8B-B14F-4D97-AF65-F5344CB8AC3E}">
        <p14:creationId xmlns:p14="http://schemas.microsoft.com/office/powerpoint/2010/main" val="38993263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503B9A-CCC6-49A2-8C44-4C07F0BD876D}"/>
              </a:ext>
            </a:extLst>
          </p:cNvPr>
          <p:cNvSpPr>
            <a:spLocks noGrp="1"/>
          </p:cNvSpPr>
          <p:nvPr>
            <p:ph type="title"/>
          </p:nvPr>
        </p:nvSpPr>
        <p:spPr/>
        <p:txBody>
          <a:bodyPr/>
          <a:lstStyle/>
          <a:p>
            <a:r>
              <a:rPr lang="en-US" b="1" dirty="0">
                <a:latin typeface="+mn-lt"/>
              </a:rPr>
              <a:t>12U Girls </a:t>
            </a:r>
            <a:r>
              <a:rPr lang="en-US" dirty="0">
                <a:latin typeface="+mn-lt"/>
              </a:rPr>
              <a:t>(3 teams)</a:t>
            </a:r>
            <a:r>
              <a:rPr lang="en-US" b="1" dirty="0">
                <a:latin typeface="+mn-lt"/>
              </a:rPr>
              <a:t> </a:t>
            </a:r>
          </a:p>
        </p:txBody>
      </p:sp>
      <p:sp>
        <p:nvSpPr>
          <p:cNvPr id="3" name="Content Placeholder 2">
            <a:extLst>
              <a:ext uri="{FF2B5EF4-FFF2-40B4-BE49-F238E27FC236}">
                <a16:creationId xmlns:a16="http://schemas.microsoft.com/office/drawing/2014/main" id="{EB8CA62E-0635-461B-94C5-B0794D5002E3}"/>
              </a:ext>
            </a:extLst>
          </p:cNvPr>
          <p:cNvSpPr>
            <a:spLocks noGrp="1"/>
          </p:cNvSpPr>
          <p:nvPr>
            <p:ph idx="1"/>
          </p:nvPr>
        </p:nvSpPr>
        <p:spPr/>
        <p:txBody>
          <a:bodyPr>
            <a:normAutofit fontScale="92500" lnSpcReduction="10000"/>
          </a:bodyPr>
          <a:lstStyle/>
          <a:p>
            <a:endParaRPr lang="en-US" b="1" i="1" dirty="0"/>
          </a:p>
          <a:p>
            <a:pPr marL="0" indent="0">
              <a:buNone/>
            </a:pPr>
            <a:endParaRPr lang="en-US" baseline="30000" dirty="0"/>
          </a:p>
          <a:p>
            <a:pPr marL="0" indent="0">
              <a:buNone/>
            </a:pPr>
            <a:endParaRPr lang="en-US" baseline="30000" dirty="0"/>
          </a:p>
          <a:p>
            <a:pPr marL="0" indent="0">
              <a:buNone/>
            </a:pPr>
            <a:r>
              <a:rPr lang="en-US" b="1" dirty="0"/>
              <a:t>Semi-Final			</a:t>
            </a:r>
            <a:r>
              <a:rPr lang="en-US" dirty="0"/>
              <a:t>Sunday, May 18		</a:t>
            </a:r>
          </a:p>
          <a:p>
            <a:pPr marL="0" indent="0">
              <a:buNone/>
            </a:pPr>
            <a:endParaRPr lang="en-US" b="1" dirty="0"/>
          </a:p>
          <a:p>
            <a:pPr marL="0" indent="0">
              <a:buNone/>
            </a:pPr>
            <a:r>
              <a:rPr lang="en-US" b="1" dirty="0"/>
              <a:t>Final				</a:t>
            </a:r>
            <a:r>
              <a:rPr lang="en-US" dirty="0"/>
              <a:t>Saturday, May 31</a:t>
            </a:r>
            <a:r>
              <a:rPr lang="en-US" baseline="30000" dirty="0"/>
              <a:t>st</a:t>
            </a:r>
            <a:r>
              <a:rPr lang="en-US" dirty="0"/>
              <a:t>  </a:t>
            </a:r>
          </a:p>
          <a:p>
            <a:pPr marL="0" indent="0">
              <a:buNone/>
            </a:pPr>
            <a:endParaRPr lang="en-US" b="1" dirty="0"/>
          </a:p>
          <a:p>
            <a:pPr marL="0" indent="0">
              <a:buNone/>
            </a:pPr>
            <a:r>
              <a:rPr lang="en-US" i="1" dirty="0"/>
              <a:t>All matches will be played at the Maryland </a:t>
            </a:r>
            <a:r>
              <a:rPr lang="en-US" i="1" dirty="0" err="1"/>
              <a:t>Soccerplex</a:t>
            </a:r>
            <a:endParaRPr lang="en-US" i="1" dirty="0"/>
          </a:p>
          <a:p>
            <a:pPr marL="0" indent="0">
              <a:buNone/>
            </a:pPr>
            <a:endParaRPr lang="en-US" b="1" i="1" dirty="0"/>
          </a:p>
          <a:p>
            <a:pPr marL="0" indent="0">
              <a:buNone/>
            </a:pPr>
            <a:r>
              <a:rPr lang="en-US" b="1" i="1" dirty="0"/>
              <a:t>				</a:t>
            </a:r>
          </a:p>
          <a:p>
            <a:endParaRPr lang="en-US" b="1" i="1" dirty="0"/>
          </a:p>
          <a:p>
            <a:endParaRPr lang="en-US" b="1" i="1" dirty="0"/>
          </a:p>
          <a:p>
            <a:endParaRPr lang="en-US" b="1" i="1" dirty="0"/>
          </a:p>
        </p:txBody>
      </p:sp>
      <p:pic>
        <p:nvPicPr>
          <p:cNvPr id="7" name="Picture 6" descr="Logo, company name&#10;&#10;Description automatically generated">
            <a:extLst>
              <a:ext uri="{FF2B5EF4-FFF2-40B4-BE49-F238E27FC236}">
                <a16:creationId xmlns:a16="http://schemas.microsoft.com/office/drawing/2014/main" id="{14485C2D-A78F-403E-99F1-54010A706B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66469" y="5366867"/>
            <a:ext cx="1739101" cy="1341844"/>
          </a:xfrm>
          <a:prstGeom prst="rect">
            <a:avLst/>
          </a:prstGeom>
        </p:spPr>
      </p:pic>
      <p:pic>
        <p:nvPicPr>
          <p:cNvPr id="4" name="Picture 3" descr="A football ball in a shield&#10;&#10;Description automatically generated">
            <a:extLst>
              <a:ext uri="{FF2B5EF4-FFF2-40B4-BE49-F238E27FC236}">
                <a16:creationId xmlns:a16="http://schemas.microsoft.com/office/drawing/2014/main" id="{42C07A57-3CF1-E64D-5D7E-5842F15EF64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53598" y="162734"/>
            <a:ext cx="1511582" cy="1662890"/>
          </a:xfrm>
          <a:prstGeom prst="rect">
            <a:avLst/>
          </a:prstGeom>
        </p:spPr>
      </p:pic>
    </p:spTree>
    <p:extLst>
      <p:ext uri="{BB962C8B-B14F-4D97-AF65-F5344CB8AC3E}">
        <p14:creationId xmlns:p14="http://schemas.microsoft.com/office/powerpoint/2010/main" val="42889276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F647B-AA79-13F0-9C4C-12FB25B904CA}"/>
              </a:ext>
            </a:extLst>
          </p:cNvPr>
          <p:cNvSpPr>
            <a:spLocks noGrp="1"/>
          </p:cNvSpPr>
          <p:nvPr>
            <p:ph type="title"/>
          </p:nvPr>
        </p:nvSpPr>
        <p:spPr/>
        <p:txBody>
          <a:bodyPr/>
          <a:lstStyle/>
          <a:p>
            <a:r>
              <a:rPr lang="en-US" dirty="0"/>
              <a:t>MSYSA Presidents Cup – by the numbers</a:t>
            </a:r>
          </a:p>
        </p:txBody>
      </p:sp>
      <p:sp>
        <p:nvSpPr>
          <p:cNvPr id="3" name="Content Placeholder 2">
            <a:extLst>
              <a:ext uri="{FF2B5EF4-FFF2-40B4-BE49-F238E27FC236}">
                <a16:creationId xmlns:a16="http://schemas.microsoft.com/office/drawing/2014/main" id="{119FA103-E0B0-3CEC-7BCF-C844741DFA46}"/>
              </a:ext>
            </a:extLst>
          </p:cNvPr>
          <p:cNvSpPr>
            <a:spLocks noGrp="1"/>
          </p:cNvSpPr>
          <p:nvPr>
            <p:ph idx="1"/>
          </p:nvPr>
        </p:nvSpPr>
        <p:spPr/>
        <p:txBody>
          <a:bodyPr/>
          <a:lstStyle/>
          <a:p>
            <a:r>
              <a:rPr lang="en-US" dirty="0"/>
              <a:t>164 teams registered last year – the highest total ever</a:t>
            </a:r>
          </a:p>
          <a:p>
            <a:endParaRPr lang="en-US" dirty="0"/>
          </a:p>
          <a:p>
            <a:r>
              <a:rPr lang="en-US" dirty="0"/>
              <a:t>22 teams advanced to the East Regional Tournament</a:t>
            </a:r>
          </a:p>
          <a:p>
            <a:endParaRPr lang="en-US" dirty="0"/>
          </a:p>
          <a:p>
            <a:r>
              <a:rPr lang="en-US" dirty="0"/>
              <a:t>5 teams advanced to the National Championships – most ever</a:t>
            </a:r>
            <a:br>
              <a:rPr lang="en-US" dirty="0"/>
            </a:br>
            <a:r>
              <a:rPr lang="en-US" dirty="0"/>
              <a:t>SAC Premier Blue lost in the national finals on the 15</a:t>
            </a:r>
            <a:r>
              <a:rPr lang="en-US" baseline="30000" dirty="0"/>
              <a:t>th</a:t>
            </a:r>
            <a:r>
              <a:rPr lang="en-US" dirty="0"/>
              <a:t> penalty kick</a:t>
            </a:r>
          </a:p>
          <a:p>
            <a:endParaRPr lang="en-US" dirty="0"/>
          </a:p>
          <a:p>
            <a:r>
              <a:rPr lang="en-US" dirty="0"/>
              <a:t>This year – already 171 teams have registered  </a:t>
            </a:r>
          </a:p>
        </p:txBody>
      </p:sp>
    </p:spTree>
    <p:extLst>
      <p:ext uri="{BB962C8B-B14F-4D97-AF65-F5344CB8AC3E}">
        <p14:creationId xmlns:p14="http://schemas.microsoft.com/office/powerpoint/2010/main" val="33357922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503B9A-CCC6-49A2-8C44-4C07F0BD876D}"/>
              </a:ext>
            </a:extLst>
          </p:cNvPr>
          <p:cNvSpPr>
            <a:spLocks noGrp="1"/>
          </p:cNvSpPr>
          <p:nvPr>
            <p:ph type="title"/>
          </p:nvPr>
        </p:nvSpPr>
        <p:spPr/>
        <p:txBody>
          <a:bodyPr/>
          <a:lstStyle/>
          <a:p>
            <a:r>
              <a:rPr lang="en-US" b="1" dirty="0">
                <a:latin typeface="+mn-lt"/>
              </a:rPr>
              <a:t>12U Boys </a:t>
            </a:r>
            <a:r>
              <a:rPr lang="en-US" dirty="0">
                <a:latin typeface="+mn-lt"/>
              </a:rPr>
              <a:t>(15 teams)</a:t>
            </a:r>
            <a:r>
              <a:rPr lang="en-US" b="1" dirty="0">
                <a:latin typeface="+mn-lt"/>
              </a:rPr>
              <a:t> </a:t>
            </a:r>
          </a:p>
        </p:txBody>
      </p:sp>
      <p:sp>
        <p:nvSpPr>
          <p:cNvPr id="3" name="Content Placeholder 2">
            <a:extLst>
              <a:ext uri="{FF2B5EF4-FFF2-40B4-BE49-F238E27FC236}">
                <a16:creationId xmlns:a16="http://schemas.microsoft.com/office/drawing/2014/main" id="{EB8CA62E-0635-461B-94C5-B0794D5002E3}"/>
              </a:ext>
            </a:extLst>
          </p:cNvPr>
          <p:cNvSpPr>
            <a:spLocks noGrp="1"/>
          </p:cNvSpPr>
          <p:nvPr>
            <p:ph idx="1"/>
          </p:nvPr>
        </p:nvSpPr>
        <p:spPr/>
        <p:txBody>
          <a:bodyPr>
            <a:normAutofit fontScale="85000" lnSpcReduction="20000"/>
          </a:bodyPr>
          <a:lstStyle/>
          <a:p>
            <a:endParaRPr lang="en-US" b="1" i="1" dirty="0"/>
          </a:p>
          <a:p>
            <a:pPr marL="0" indent="0">
              <a:buNone/>
            </a:pPr>
            <a:r>
              <a:rPr lang="en-US" b="1" dirty="0"/>
              <a:t>Round of 16	</a:t>
            </a:r>
            <a:r>
              <a:rPr lang="en-US" dirty="0"/>
              <a:t>  		Sunday, April 13</a:t>
            </a:r>
            <a:r>
              <a:rPr lang="en-US" baseline="30000" dirty="0"/>
              <a:t>th</a:t>
            </a:r>
            <a:r>
              <a:rPr lang="en-US" dirty="0"/>
              <a:t>  </a:t>
            </a:r>
            <a:endParaRPr lang="en-US" baseline="30000" dirty="0"/>
          </a:p>
          <a:p>
            <a:pPr marL="0" indent="0">
              <a:buNone/>
            </a:pPr>
            <a:endParaRPr lang="en-US" dirty="0"/>
          </a:p>
          <a:p>
            <a:pPr marL="0" indent="0">
              <a:buNone/>
            </a:pPr>
            <a:r>
              <a:rPr lang="en-US" b="1" dirty="0"/>
              <a:t>Quarter-Finals			</a:t>
            </a:r>
            <a:r>
              <a:rPr lang="en-US" dirty="0"/>
              <a:t>weekend of Saturday, April 26</a:t>
            </a:r>
            <a:r>
              <a:rPr lang="en-US" baseline="30000" dirty="0"/>
              <a:t>th</a:t>
            </a:r>
            <a:r>
              <a:rPr lang="en-US" dirty="0"/>
              <a:t> &amp; Sunday, April 27</a:t>
            </a:r>
            <a:r>
              <a:rPr lang="en-US" baseline="30000" dirty="0"/>
              <a:t>th</a:t>
            </a:r>
            <a:r>
              <a:rPr lang="en-US" dirty="0"/>
              <a:t>   </a:t>
            </a:r>
            <a:endParaRPr lang="en-US" b="1" dirty="0"/>
          </a:p>
          <a:p>
            <a:pPr marL="0" indent="0">
              <a:buNone/>
            </a:pPr>
            <a:endParaRPr lang="en-US" sz="2600" baseline="30000" dirty="0"/>
          </a:p>
          <a:p>
            <a:pPr marL="0" indent="0">
              <a:buNone/>
            </a:pPr>
            <a:r>
              <a:rPr lang="en-US" b="1" dirty="0"/>
              <a:t>Semi-Finals			</a:t>
            </a:r>
            <a:r>
              <a:rPr lang="en-US" dirty="0"/>
              <a:t>Sunday, May 18</a:t>
            </a:r>
            <a:r>
              <a:rPr lang="en-US" baseline="30000" dirty="0"/>
              <a:t>th</a:t>
            </a:r>
            <a:r>
              <a:rPr lang="en-US" dirty="0"/>
              <a:t> </a:t>
            </a:r>
          </a:p>
          <a:p>
            <a:pPr marL="0" indent="0">
              <a:buNone/>
            </a:pPr>
            <a:endParaRPr lang="en-US" sz="2600" dirty="0"/>
          </a:p>
          <a:p>
            <a:pPr marL="0" indent="0">
              <a:buNone/>
            </a:pPr>
            <a:r>
              <a:rPr lang="en-US" b="1" dirty="0"/>
              <a:t>Finals				</a:t>
            </a:r>
            <a:r>
              <a:rPr lang="en-US" dirty="0"/>
              <a:t>Saturday, May 31</a:t>
            </a:r>
            <a:r>
              <a:rPr lang="en-US" baseline="30000" dirty="0"/>
              <a:t>st</a:t>
            </a:r>
            <a:r>
              <a:rPr lang="en-US" dirty="0"/>
              <a:t>  </a:t>
            </a:r>
          </a:p>
          <a:p>
            <a:pPr marL="0" indent="0">
              <a:buNone/>
            </a:pPr>
            <a:endParaRPr lang="en-US" b="1" dirty="0"/>
          </a:p>
          <a:p>
            <a:pPr marL="0" indent="0">
              <a:buNone/>
            </a:pPr>
            <a:r>
              <a:rPr lang="en-US" i="1" dirty="0"/>
              <a:t>All matches will be played at the Maryland </a:t>
            </a:r>
            <a:r>
              <a:rPr lang="en-US" i="1" dirty="0" err="1"/>
              <a:t>Soccerplex</a:t>
            </a:r>
            <a:endParaRPr lang="en-US" i="1" dirty="0"/>
          </a:p>
          <a:p>
            <a:pPr marL="0" indent="0">
              <a:buNone/>
            </a:pPr>
            <a:r>
              <a:rPr lang="en-US" b="1" i="1" dirty="0"/>
              <a:t>				</a:t>
            </a:r>
          </a:p>
          <a:p>
            <a:endParaRPr lang="en-US" b="1" i="1" dirty="0"/>
          </a:p>
          <a:p>
            <a:endParaRPr lang="en-US" b="1" i="1" dirty="0"/>
          </a:p>
          <a:p>
            <a:endParaRPr lang="en-US" b="1" i="1" dirty="0"/>
          </a:p>
        </p:txBody>
      </p:sp>
      <p:pic>
        <p:nvPicPr>
          <p:cNvPr id="7" name="Picture 6" descr="Logo, company name&#10;&#10;Description automatically generated">
            <a:extLst>
              <a:ext uri="{FF2B5EF4-FFF2-40B4-BE49-F238E27FC236}">
                <a16:creationId xmlns:a16="http://schemas.microsoft.com/office/drawing/2014/main" id="{14485C2D-A78F-403E-99F1-54010A706B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66469" y="5366867"/>
            <a:ext cx="1739101" cy="1341844"/>
          </a:xfrm>
          <a:prstGeom prst="rect">
            <a:avLst/>
          </a:prstGeom>
        </p:spPr>
      </p:pic>
      <p:pic>
        <p:nvPicPr>
          <p:cNvPr id="4" name="Picture 3" descr="A football ball in a shield&#10;&#10;Description automatically generated">
            <a:extLst>
              <a:ext uri="{FF2B5EF4-FFF2-40B4-BE49-F238E27FC236}">
                <a16:creationId xmlns:a16="http://schemas.microsoft.com/office/drawing/2014/main" id="{10AA5CC8-A7B8-430C-1DBC-1C74BCDF41D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53598" y="162734"/>
            <a:ext cx="1511582" cy="1662890"/>
          </a:xfrm>
          <a:prstGeom prst="rect">
            <a:avLst/>
          </a:prstGeom>
        </p:spPr>
      </p:pic>
    </p:spTree>
    <p:extLst>
      <p:ext uri="{BB962C8B-B14F-4D97-AF65-F5344CB8AC3E}">
        <p14:creationId xmlns:p14="http://schemas.microsoft.com/office/powerpoint/2010/main" val="38927095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2FDCD-97C8-BB8E-4F1B-321F3AE4AEE9}"/>
              </a:ext>
            </a:extLst>
          </p:cNvPr>
          <p:cNvSpPr>
            <a:spLocks noGrp="1"/>
          </p:cNvSpPr>
          <p:nvPr>
            <p:ph type="title"/>
          </p:nvPr>
        </p:nvSpPr>
        <p:spPr/>
        <p:txBody>
          <a:bodyPr/>
          <a:lstStyle/>
          <a:p>
            <a:r>
              <a:rPr lang="en-US" b="1" dirty="0"/>
              <a:t>13u Girls </a:t>
            </a:r>
            <a:r>
              <a:rPr lang="en-US" dirty="0"/>
              <a:t>(8 teams)</a:t>
            </a:r>
            <a:endParaRPr lang="en-US" b="1" dirty="0"/>
          </a:p>
        </p:txBody>
      </p:sp>
      <p:sp>
        <p:nvSpPr>
          <p:cNvPr id="3" name="Content Placeholder 2">
            <a:extLst>
              <a:ext uri="{FF2B5EF4-FFF2-40B4-BE49-F238E27FC236}">
                <a16:creationId xmlns:a16="http://schemas.microsoft.com/office/drawing/2014/main" id="{9B0423C5-38B7-725A-A51D-C15FDC4D200E}"/>
              </a:ext>
            </a:extLst>
          </p:cNvPr>
          <p:cNvSpPr>
            <a:spLocks noGrp="1"/>
          </p:cNvSpPr>
          <p:nvPr>
            <p:ph idx="1"/>
          </p:nvPr>
        </p:nvSpPr>
        <p:spPr/>
        <p:txBody>
          <a:bodyPr/>
          <a:lstStyle/>
          <a:p>
            <a:endParaRPr lang="en-US" dirty="0"/>
          </a:p>
          <a:p>
            <a:r>
              <a:rPr lang="en-US" b="1" dirty="0"/>
              <a:t>Quarterfinals	</a:t>
            </a:r>
            <a:r>
              <a:rPr lang="en-US" dirty="0"/>
              <a:t>weekend of May 3</a:t>
            </a:r>
            <a:r>
              <a:rPr lang="en-US" baseline="30000" dirty="0"/>
              <a:t>rd</a:t>
            </a:r>
            <a:r>
              <a:rPr lang="en-US" dirty="0"/>
              <a:t> &amp; 4</a:t>
            </a:r>
            <a:r>
              <a:rPr lang="en-US" baseline="30000" dirty="0"/>
              <a:t>th</a:t>
            </a:r>
            <a:r>
              <a:rPr lang="en-US" dirty="0"/>
              <a:t> 	Liberty Park</a:t>
            </a:r>
          </a:p>
          <a:p>
            <a:endParaRPr lang="en-US" dirty="0"/>
          </a:p>
          <a:p>
            <a:r>
              <a:rPr lang="en-US" b="1" dirty="0"/>
              <a:t>Semi-Finals		</a:t>
            </a:r>
            <a:r>
              <a:rPr lang="en-US" dirty="0"/>
              <a:t>Sunday, May 18</a:t>
            </a:r>
            <a:r>
              <a:rPr lang="en-US" baseline="30000" dirty="0"/>
              <a:t>th</a:t>
            </a:r>
            <a:r>
              <a:rPr lang="en-US" dirty="0"/>
              <a:t>		Liberty Park</a:t>
            </a:r>
            <a:endParaRPr lang="en-US" b="1" dirty="0"/>
          </a:p>
          <a:p>
            <a:endParaRPr lang="en-US" b="1" dirty="0"/>
          </a:p>
          <a:p>
            <a:r>
              <a:rPr lang="en-US" b="1" dirty="0"/>
              <a:t>Finals			</a:t>
            </a:r>
            <a:r>
              <a:rPr lang="en-US" dirty="0"/>
              <a:t>Saturday, May 31</a:t>
            </a:r>
            <a:r>
              <a:rPr lang="en-US" baseline="30000" dirty="0"/>
              <a:t>st</a:t>
            </a:r>
            <a:r>
              <a:rPr lang="en-US" dirty="0"/>
              <a:t>  	</a:t>
            </a:r>
            <a:r>
              <a:rPr lang="en-US" dirty="0" err="1"/>
              <a:t>Soccerplex</a:t>
            </a:r>
            <a:endParaRPr lang="en-US" b="1" dirty="0"/>
          </a:p>
        </p:txBody>
      </p:sp>
    </p:spTree>
    <p:extLst>
      <p:ext uri="{BB962C8B-B14F-4D97-AF65-F5344CB8AC3E}">
        <p14:creationId xmlns:p14="http://schemas.microsoft.com/office/powerpoint/2010/main" val="18849902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1C29DF-17CD-4502-9850-625D246EF40B}"/>
              </a:ext>
            </a:extLst>
          </p:cNvPr>
          <p:cNvSpPr>
            <a:spLocks noGrp="1"/>
          </p:cNvSpPr>
          <p:nvPr>
            <p:ph type="title"/>
          </p:nvPr>
        </p:nvSpPr>
        <p:spPr/>
        <p:txBody>
          <a:bodyPr/>
          <a:lstStyle/>
          <a:p>
            <a:r>
              <a:rPr lang="en-US" b="1" dirty="0"/>
              <a:t>13u Boys </a:t>
            </a:r>
            <a:r>
              <a:rPr lang="en-US" dirty="0"/>
              <a:t>(17 teams)</a:t>
            </a:r>
            <a:endParaRPr lang="en-US" b="1" dirty="0"/>
          </a:p>
        </p:txBody>
      </p:sp>
      <p:sp>
        <p:nvSpPr>
          <p:cNvPr id="3" name="Content Placeholder 2">
            <a:extLst>
              <a:ext uri="{FF2B5EF4-FFF2-40B4-BE49-F238E27FC236}">
                <a16:creationId xmlns:a16="http://schemas.microsoft.com/office/drawing/2014/main" id="{2C33859F-F303-4B39-822B-7F15BF9D7A99}"/>
              </a:ext>
            </a:extLst>
          </p:cNvPr>
          <p:cNvSpPr>
            <a:spLocks noGrp="1"/>
          </p:cNvSpPr>
          <p:nvPr>
            <p:ph idx="1"/>
          </p:nvPr>
        </p:nvSpPr>
        <p:spPr/>
        <p:txBody>
          <a:bodyPr>
            <a:normAutofit lnSpcReduction="10000"/>
          </a:bodyPr>
          <a:lstStyle/>
          <a:p>
            <a:pPr marL="0" indent="0">
              <a:buNone/>
            </a:pPr>
            <a:r>
              <a:rPr lang="en-US" b="1" dirty="0"/>
              <a:t>Play-In (16 vs. 17)		</a:t>
            </a:r>
            <a:r>
              <a:rPr lang="en-US" dirty="0"/>
              <a:t>Saturday, April 5</a:t>
            </a:r>
            <a:r>
              <a:rPr lang="en-US" baseline="30000" dirty="0"/>
              <a:t>th</a:t>
            </a:r>
            <a:r>
              <a:rPr lang="en-US" dirty="0"/>
              <a:t> 		</a:t>
            </a:r>
            <a:r>
              <a:rPr lang="en-US" dirty="0" err="1"/>
              <a:t>Soccerplex</a:t>
            </a:r>
            <a:r>
              <a:rPr lang="en-US" b="1" dirty="0"/>
              <a:t>	</a:t>
            </a:r>
          </a:p>
          <a:p>
            <a:pPr marL="0" indent="0">
              <a:buNone/>
            </a:pPr>
            <a:br>
              <a:rPr lang="en-US" b="1" dirty="0"/>
            </a:br>
            <a:r>
              <a:rPr lang="en-US" b="1" dirty="0"/>
              <a:t>Round of 16			</a:t>
            </a:r>
            <a:r>
              <a:rPr lang="en-US" dirty="0"/>
              <a:t>Sunday, April 13</a:t>
            </a:r>
            <a:r>
              <a:rPr lang="en-US" baseline="30000" dirty="0"/>
              <a:t>th</a:t>
            </a:r>
            <a:r>
              <a:rPr lang="en-US" dirty="0"/>
              <a:t> 		Liberty Park 		</a:t>
            </a:r>
          </a:p>
          <a:p>
            <a:pPr marL="0" indent="0">
              <a:buNone/>
            </a:pPr>
            <a:endParaRPr lang="en-US" b="1" dirty="0"/>
          </a:p>
          <a:p>
            <a:pPr marL="0" indent="0">
              <a:buNone/>
            </a:pPr>
            <a:r>
              <a:rPr lang="en-US" b="1" dirty="0"/>
              <a:t>Quarterfinals		</a:t>
            </a:r>
            <a:r>
              <a:rPr lang="en-US" dirty="0"/>
              <a:t>weekend of 	April 26</a:t>
            </a:r>
            <a:r>
              <a:rPr lang="en-US" baseline="30000" dirty="0"/>
              <a:t>th</a:t>
            </a:r>
            <a:r>
              <a:rPr lang="en-US" dirty="0"/>
              <a:t> &amp; 27</a:t>
            </a:r>
            <a:r>
              <a:rPr lang="en-US" baseline="30000" dirty="0"/>
              <a:t>th</a:t>
            </a:r>
            <a:r>
              <a:rPr lang="en-US" dirty="0"/>
              <a:t>   Liberty Park</a:t>
            </a:r>
          </a:p>
          <a:p>
            <a:pPr marL="0" indent="0">
              <a:buNone/>
            </a:pPr>
            <a:endParaRPr lang="en-US" b="1" dirty="0"/>
          </a:p>
          <a:p>
            <a:pPr marL="0" indent="0">
              <a:buNone/>
            </a:pPr>
            <a:r>
              <a:rPr lang="en-US" b="1" dirty="0"/>
              <a:t>Semi-Finals			</a:t>
            </a:r>
            <a:r>
              <a:rPr lang="en-US" dirty="0"/>
              <a:t>Sunday, May 18</a:t>
            </a:r>
            <a:r>
              <a:rPr lang="en-US" baseline="30000" dirty="0"/>
              <a:t>th</a:t>
            </a:r>
            <a:r>
              <a:rPr lang="en-US" dirty="0"/>
              <a:t> 		Liberty Park</a:t>
            </a:r>
          </a:p>
          <a:p>
            <a:pPr marL="0" indent="0">
              <a:buNone/>
            </a:pPr>
            <a:endParaRPr lang="en-US" b="1" dirty="0"/>
          </a:p>
          <a:p>
            <a:pPr marL="0" indent="0">
              <a:buNone/>
            </a:pPr>
            <a:r>
              <a:rPr lang="en-US" b="1" dirty="0"/>
              <a:t>Finals				</a:t>
            </a:r>
            <a:r>
              <a:rPr lang="en-US" dirty="0"/>
              <a:t>Saturday, May 31</a:t>
            </a:r>
            <a:r>
              <a:rPr lang="en-US" baseline="30000" dirty="0"/>
              <a:t>st</a:t>
            </a:r>
            <a:r>
              <a:rPr lang="en-US" dirty="0"/>
              <a:t> 		</a:t>
            </a:r>
            <a:r>
              <a:rPr lang="en-US" dirty="0" err="1"/>
              <a:t>Soccerplex</a:t>
            </a:r>
            <a:r>
              <a:rPr lang="en-US" b="1" dirty="0"/>
              <a:t>	</a:t>
            </a:r>
          </a:p>
        </p:txBody>
      </p:sp>
    </p:spTree>
    <p:extLst>
      <p:ext uri="{BB962C8B-B14F-4D97-AF65-F5344CB8AC3E}">
        <p14:creationId xmlns:p14="http://schemas.microsoft.com/office/powerpoint/2010/main" val="38390695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2E23A7-A407-4408-8A63-02A83C0056B3}"/>
              </a:ext>
            </a:extLst>
          </p:cNvPr>
          <p:cNvSpPr>
            <a:spLocks noGrp="1"/>
          </p:cNvSpPr>
          <p:nvPr>
            <p:ph type="title"/>
          </p:nvPr>
        </p:nvSpPr>
        <p:spPr/>
        <p:txBody>
          <a:bodyPr/>
          <a:lstStyle/>
          <a:p>
            <a:r>
              <a:rPr lang="en-US" b="1" dirty="0"/>
              <a:t>14u Girls </a:t>
            </a:r>
            <a:r>
              <a:rPr lang="en-US" dirty="0"/>
              <a:t>(11 teams)</a:t>
            </a:r>
            <a:endParaRPr lang="en-US" b="1" dirty="0"/>
          </a:p>
        </p:txBody>
      </p:sp>
      <p:sp>
        <p:nvSpPr>
          <p:cNvPr id="3" name="Content Placeholder 2">
            <a:extLst>
              <a:ext uri="{FF2B5EF4-FFF2-40B4-BE49-F238E27FC236}">
                <a16:creationId xmlns:a16="http://schemas.microsoft.com/office/drawing/2014/main" id="{B37AF347-71EC-43BB-8889-18F310CEEF49}"/>
              </a:ext>
            </a:extLst>
          </p:cNvPr>
          <p:cNvSpPr>
            <a:spLocks noGrp="1"/>
          </p:cNvSpPr>
          <p:nvPr>
            <p:ph idx="1"/>
          </p:nvPr>
        </p:nvSpPr>
        <p:spPr/>
        <p:txBody>
          <a:bodyPr/>
          <a:lstStyle/>
          <a:p>
            <a:pPr marL="0" indent="0">
              <a:buNone/>
            </a:pPr>
            <a:r>
              <a:rPr lang="en-US" b="1" dirty="0"/>
              <a:t>Round of 16			</a:t>
            </a:r>
            <a:r>
              <a:rPr lang="en-US" dirty="0"/>
              <a:t>Sunday, April 6</a:t>
            </a:r>
            <a:r>
              <a:rPr lang="en-US" baseline="30000" dirty="0"/>
              <a:t>th</a:t>
            </a:r>
            <a:r>
              <a:rPr lang="en-US" dirty="0"/>
              <a:t> 			Liberty Park</a:t>
            </a:r>
            <a:br>
              <a:rPr lang="en-US" dirty="0"/>
            </a:br>
            <a:endParaRPr lang="en-US" b="1" dirty="0"/>
          </a:p>
          <a:p>
            <a:pPr marL="0" indent="0">
              <a:buNone/>
            </a:pPr>
            <a:r>
              <a:rPr lang="en-US" b="1" dirty="0"/>
              <a:t>Quarterfinals	</a:t>
            </a:r>
            <a:r>
              <a:rPr lang="en-US" dirty="0"/>
              <a:t>weekend of May 3</a:t>
            </a:r>
            <a:r>
              <a:rPr lang="en-US" baseline="30000" dirty="0"/>
              <a:t>rd</a:t>
            </a:r>
            <a:r>
              <a:rPr lang="en-US" dirty="0"/>
              <a:t> &amp; 4th		Liberty Park</a:t>
            </a:r>
          </a:p>
          <a:p>
            <a:pPr marL="0" indent="0">
              <a:buNone/>
            </a:pPr>
            <a:endParaRPr lang="en-US" b="1" dirty="0"/>
          </a:p>
          <a:p>
            <a:pPr marL="0" indent="0">
              <a:buNone/>
            </a:pPr>
            <a:r>
              <a:rPr lang="en-US" b="1" dirty="0"/>
              <a:t>Semi-Finals			</a:t>
            </a:r>
            <a:r>
              <a:rPr lang="en-US" dirty="0"/>
              <a:t>Sunday, May 18</a:t>
            </a:r>
            <a:r>
              <a:rPr lang="en-US" baseline="30000" dirty="0"/>
              <a:t>th</a:t>
            </a:r>
            <a:r>
              <a:rPr lang="en-US" dirty="0"/>
              <a:t> 			Liberty Park</a:t>
            </a:r>
          </a:p>
          <a:p>
            <a:pPr marL="0" indent="0">
              <a:buNone/>
            </a:pPr>
            <a:endParaRPr lang="en-US" b="1" dirty="0"/>
          </a:p>
          <a:p>
            <a:pPr marL="0" indent="0">
              <a:buNone/>
            </a:pPr>
            <a:r>
              <a:rPr lang="en-US" b="1" dirty="0"/>
              <a:t>Finals				</a:t>
            </a:r>
            <a:r>
              <a:rPr lang="en-US" dirty="0"/>
              <a:t>Saturday, May 31</a:t>
            </a:r>
            <a:r>
              <a:rPr lang="en-US" baseline="30000" dirty="0"/>
              <a:t>st</a:t>
            </a:r>
            <a:r>
              <a:rPr lang="en-US" dirty="0"/>
              <a:t> 			</a:t>
            </a:r>
            <a:r>
              <a:rPr lang="en-US" dirty="0" err="1"/>
              <a:t>Soccerplex</a:t>
            </a:r>
            <a:endParaRPr lang="en-US" dirty="0"/>
          </a:p>
          <a:p>
            <a:pPr marL="0" indent="0">
              <a:buNone/>
            </a:pPr>
            <a:br>
              <a:rPr lang="en-US" dirty="0"/>
            </a:br>
            <a:r>
              <a:rPr lang="en-US" dirty="0"/>
              <a:t>Baltimore Union Elite has met continuity and will be seeded 1</a:t>
            </a:r>
            <a:r>
              <a:rPr lang="en-US" baseline="30000" dirty="0"/>
              <a:t>st</a:t>
            </a:r>
            <a:r>
              <a:rPr lang="en-US" dirty="0"/>
              <a:t> </a:t>
            </a:r>
          </a:p>
          <a:p>
            <a:pPr marL="0" indent="0">
              <a:buNone/>
            </a:pPr>
            <a:endParaRPr lang="en-US" b="1" dirty="0"/>
          </a:p>
          <a:p>
            <a:pPr marL="0" indent="0">
              <a:buNone/>
            </a:pPr>
            <a:endParaRPr lang="en-US" b="1" dirty="0"/>
          </a:p>
        </p:txBody>
      </p:sp>
    </p:spTree>
    <p:extLst>
      <p:ext uri="{BB962C8B-B14F-4D97-AF65-F5344CB8AC3E}">
        <p14:creationId xmlns:p14="http://schemas.microsoft.com/office/powerpoint/2010/main" val="41382296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9AA8E3-31DF-4BB2-9B0C-96148C2B2846}"/>
              </a:ext>
            </a:extLst>
          </p:cNvPr>
          <p:cNvSpPr>
            <a:spLocks noGrp="1"/>
          </p:cNvSpPr>
          <p:nvPr>
            <p:ph type="title"/>
          </p:nvPr>
        </p:nvSpPr>
        <p:spPr/>
        <p:txBody>
          <a:bodyPr/>
          <a:lstStyle/>
          <a:p>
            <a:r>
              <a:rPr lang="en-US" b="1" dirty="0"/>
              <a:t>14u Boys </a:t>
            </a:r>
            <a:r>
              <a:rPr lang="en-US" dirty="0"/>
              <a:t>(16 teams)</a:t>
            </a:r>
            <a:endParaRPr lang="en-US" b="1" dirty="0"/>
          </a:p>
        </p:txBody>
      </p:sp>
      <p:sp>
        <p:nvSpPr>
          <p:cNvPr id="3" name="Content Placeholder 2">
            <a:extLst>
              <a:ext uri="{FF2B5EF4-FFF2-40B4-BE49-F238E27FC236}">
                <a16:creationId xmlns:a16="http://schemas.microsoft.com/office/drawing/2014/main" id="{3563153C-87B0-41B4-8219-08AD95FD6CB3}"/>
              </a:ext>
            </a:extLst>
          </p:cNvPr>
          <p:cNvSpPr>
            <a:spLocks noGrp="1"/>
          </p:cNvSpPr>
          <p:nvPr>
            <p:ph idx="1"/>
          </p:nvPr>
        </p:nvSpPr>
        <p:spPr/>
        <p:txBody>
          <a:bodyPr>
            <a:normAutofit/>
          </a:bodyPr>
          <a:lstStyle/>
          <a:p>
            <a:pPr marL="0" indent="0">
              <a:buNone/>
            </a:pPr>
            <a:r>
              <a:rPr lang="en-US" b="1" dirty="0"/>
              <a:t>Round of 16			</a:t>
            </a:r>
            <a:r>
              <a:rPr lang="en-US" dirty="0"/>
              <a:t>Sunday, April 13</a:t>
            </a:r>
            <a:r>
              <a:rPr lang="en-US" baseline="30000" dirty="0"/>
              <a:t>th</a:t>
            </a:r>
            <a:r>
              <a:rPr lang="en-US" dirty="0"/>
              <a:t> 		Liberty Park</a:t>
            </a:r>
          </a:p>
          <a:p>
            <a:pPr marL="0" indent="0">
              <a:buNone/>
            </a:pPr>
            <a:endParaRPr lang="en-US" b="1" dirty="0"/>
          </a:p>
          <a:p>
            <a:pPr marL="0" indent="0">
              <a:buNone/>
            </a:pPr>
            <a:r>
              <a:rPr lang="en-US" b="1" dirty="0"/>
              <a:t>Quarterfinals		</a:t>
            </a:r>
            <a:r>
              <a:rPr lang="en-US" dirty="0"/>
              <a:t>weekend of April 26</a:t>
            </a:r>
            <a:r>
              <a:rPr lang="en-US" baseline="30000" dirty="0"/>
              <a:t>th</a:t>
            </a:r>
            <a:r>
              <a:rPr lang="en-US" dirty="0"/>
              <a:t> &amp; 27</a:t>
            </a:r>
            <a:r>
              <a:rPr lang="en-US" baseline="30000" dirty="0"/>
              <a:t>th</a:t>
            </a:r>
            <a:r>
              <a:rPr lang="en-US" dirty="0"/>
              <a:t> 	Liberty Park</a:t>
            </a:r>
          </a:p>
          <a:p>
            <a:pPr marL="0" indent="0">
              <a:buNone/>
            </a:pPr>
            <a:endParaRPr lang="en-US" b="1" dirty="0"/>
          </a:p>
          <a:p>
            <a:pPr marL="0" indent="0">
              <a:buNone/>
            </a:pPr>
            <a:r>
              <a:rPr lang="en-US" b="1" dirty="0"/>
              <a:t>Semi-Finals			</a:t>
            </a:r>
            <a:r>
              <a:rPr lang="en-US" dirty="0"/>
              <a:t>Sunday, May 18</a:t>
            </a:r>
            <a:r>
              <a:rPr lang="en-US" baseline="30000" dirty="0"/>
              <a:t>th</a:t>
            </a:r>
            <a:r>
              <a:rPr lang="en-US" dirty="0"/>
              <a:t> 		Liberty Park</a:t>
            </a:r>
          </a:p>
          <a:p>
            <a:pPr marL="0" indent="0">
              <a:buNone/>
            </a:pPr>
            <a:endParaRPr lang="en-US" b="1" dirty="0"/>
          </a:p>
          <a:p>
            <a:pPr marL="0" indent="0">
              <a:buNone/>
            </a:pPr>
            <a:r>
              <a:rPr lang="en-US" b="1" dirty="0"/>
              <a:t>Finals				</a:t>
            </a:r>
            <a:r>
              <a:rPr lang="en-US" dirty="0"/>
              <a:t>Saturday, May 31</a:t>
            </a:r>
            <a:r>
              <a:rPr lang="en-US" baseline="30000" dirty="0"/>
              <a:t>st</a:t>
            </a:r>
            <a:r>
              <a:rPr lang="en-US" dirty="0"/>
              <a:t> 		</a:t>
            </a:r>
            <a:r>
              <a:rPr lang="en-US" dirty="0" err="1"/>
              <a:t>Soccerplex</a:t>
            </a:r>
            <a:endParaRPr lang="en-US" dirty="0"/>
          </a:p>
          <a:p>
            <a:pPr marL="0" indent="0">
              <a:buNone/>
            </a:pPr>
            <a:endParaRPr lang="en-US" dirty="0"/>
          </a:p>
          <a:p>
            <a:pPr marL="0" indent="0">
              <a:buNone/>
            </a:pPr>
            <a:endParaRPr lang="en-US" b="1" dirty="0"/>
          </a:p>
          <a:p>
            <a:pPr marL="0" indent="0">
              <a:buNone/>
            </a:pPr>
            <a:endParaRPr lang="en-US" b="1" dirty="0"/>
          </a:p>
          <a:p>
            <a:pPr marL="0" indent="0">
              <a:buNone/>
            </a:pPr>
            <a:endParaRPr lang="en-US" b="1" dirty="0"/>
          </a:p>
        </p:txBody>
      </p:sp>
    </p:spTree>
    <p:extLst>
      <p:ext uri="{BB962C8B-B14F-4D97-AF65-F5344CB8AC3E}">
        <p14:creationId xmlns:p14="http://schemas.microsoft.com/office/powerpoint/2010/main" val="39208635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641C9-55E0-434F-9E09-F4EE670AD281}"/>
              </a:ext>
            </a:extLst>
          </p:cNvPr>
          <p:cNvSpPr>
            <a:spLocks noGrp="1"/>
          </p:cNvSpPr>
          <p:nvPr>
            <p:ph type="title"/>
          </p:nvPr>
        </p:nvSpPr>
        <p:spPr/>
        <p:txBody>
          <a:bodyPr/>
          <a:lstStyle/>
          <a:p>
            <a:r>
              <a:rPr lang="en-US" b="1" dirty="0"/>
              <a:t>15u Girls </a:t>
            </a:r>
            <a:r>
              <a:rPr lang="en-US" dirty="0"/>
              <a:t>(12 teams)</a:t>
            </a:r>
            <a:endParaRPr lang="en-US" b="1" dirty="0"/>
          </a:p>
        </p:txBody>
      </p:sp>
      <p:sp>
        <p:nvSpPr>
          <p:cNvPr id="3" name="Content Placeholder 2">
            <a:extLst>
              <a:ext uri="{FF2B5EF4-FFF2-40B4-BE49-F238E27FC236}">
                <a16:creationId xmlns:a16="http://schemas.microsoft.com/office/drawing/2014/main" id="{488202AB-F770-4A6F-A52F-10920DE66900}"/>
              </a:ext>
            </a:extLst>
          </p:cNvPr>
          <p:cNvSpPr>
            <a:spLocks noGrp="1"/>
          </p:cNvSpPr>
          <p:nvPr>
            <p:ph idx="1"/>
          </p:nvPr>
        </p:nvSpPr>
        <p:spPr/>
        <p:txBody>
          <a:bodyPr>
            <a:normAutofit lnSpcReduction="10000"/>
          </a:bodyPr>
          <a:lstStyle/>
          <a:p>
            <a:pPr marL="0" indent="0">
              <a:buNone/>
            </a:pPr>
            <a:r>
              <a:rPr lang="en-US" b="1" dirty="0"/>
              <a:t>Round of 16			</a:t>
            </a:r>
            <a:r>
              <a:rPr lang="en-US" dirty="0"/>
              <a:t>Sunday, April 6</a:t>
            </a:r>
            <a:r>
              <a:rPr lang="en-US" baseline="30000" dirty="0"/>
              <a:t>th</a:t>
            </a:r>
            <a:r>
              <a:rPr lang="en-US" dirty="0"/>
              <a:t> 		Liberty Park</a:t>
            </a:r>
          </a:p>
          <a:p>
            <a:pPr marL="0" indent="0">
              <a:buNone/>
            </a:pPr>
            <a:endParaRPr lang="en-US" dirty="0"/>
          </a:p>
          <a:p>
            <a:pPr marL="0" indent="0">
              <a:buNone/>
            </a:pPr>
            <a:r>
              <a:rPr lang="en-US" b="1" dirty="0"/>
              <a:t>Quarter-Finals		</a:t>
            </a:r>
            <a:r>
              <a:rPr lang="en-US" dirty="0"/>
              <a:t>weekend of May 3</a:t>
            </a:r>
            <a:r>
              <a:rPr lang="en-US" baseline="30000" dirty="0"/>
              <a:t>rd</a:t>
            </a:r>
            <a:r>
              <a:rPr lang="en-US" dirty="0"/>
              <a:t> &amp; 4</a:t>
            </a:r>
            <a:r>
              <a:rPr lang="en-US" baseline="30000" dirty="0"/>
              <a:t>th</a:t>
            </a:r>
            <a:r>
              <a:rPr lang="en-US" dirty="0"/>
              <a:t> 	Liberty Park</a:t>
            </a:r>
            <a:endParaRPr lang="en-US" b="1" dirty="0"/>
          </a:p>
          <a:p>
            <a:pPr marL="0" indent="0">
              <a:buNone/>
            </a:pPr>
            <a:endParaRPr lang="en-US" dirty="0"/>
          </a:p>
          <a:p>
            <a:pPr marL="0" indent="0">
              <a:buNone/>
            </a:pPr>
            <a:r>
              <a:rPr lang="en-US" b="1" dirty="0"/>
              <a:t>Semi-Finals			</a:t>
            </a:r>
            <a:r>
              <a:rPr lang="en-US" dirty="0"/>
              <a:t>Sunday, May 18</a:t>
            </a:r>
            <a:r>
              <a:rPr lang="en-US" baseline="30000" dirty="0"/>
              <a:t>th</a:t>
            </a:r>
            <a:r>
              <a:rPr lang="en-US" dirty="0"/>
              <a:t> 		Liberty Park</a:t>
            </a:r>
          </a:p>
          <a:p>
            <a:pPr marL="0" indent="0">
              <a:buNone/>
            </a:pPr>
            <a:endParaRPr lang="en-US" dirty="0"/>
          </a:p>
          <a:p>
            <a:pPr marL="0" indent="0">
              <a:buNone/>
            </a:pPr>
            <a:r>
              <a:rPr lang="en-US" b="1" dirty="0"/>
              <a:t>Finals				</a:t>
            </a:r>
            <a:r>
              <a:rPr lang="en-US" dirty="0"/>
              <a:t>Saturday, May 31</a:t>
            </a:r>
            <a:r>
              <a:rPr lang="en-US" baseline="30000" dirty="0"/>
              <a:t>st</a:t>
            </a:r>
            <a:r>
              <a:rPr lang="en-US" dirty="0"/>
              <a:t> 		</a:t>
            </a:r>
            <a:r>
              <a:rPr lang="en-US" dirty="0" err="1"/>
              <a:t>Soccerplex</a:t>
            </a:r>
            <a:r>
              <a:rPr lang="en-US" dirty="0"/>
              <a:t> </a:t>
            </a:r>
          </a:p>
          <a:p>
            <a:pPr marL="0" indent="0">
              <a:buNone/>
            </a:pPr>
            <a:endParaRPr lang="en-US" dirty="0"/>
          </a:p>
          <a:p>
            <a:pPr marL="0" indent="0">
              <a:buNone/>
            </a:pPr>
            <a:r>
              <a:rPr lang="en-US" b="1" dirty="0"/>
              <a:t>Seeded Team: 		</a:t>
            </a:r>
            <a:r>
              <a:rPr lang="en-US" dirty="0"/>
              <a:t>Lutherville Timonium Elite</a:t>
            </a:r>
            <a:endParaRPr lang="en-US" b="1" dirty="0"/>
          </a:p>
        </p:txBody>
      </p:sp>
    </p:spTree>
    <p:extLst>
      <p:ext uri="{BB962C8B-B14F-4D97-AF65-F5344CB8AC3E}">
        <p14:creationId xmlns:p14="http://schemas.microsoft.com/office/powerpoint/2010/main" val="30572854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01950D-3C4B-4248-B8FC-97703BAD0358}"/>
              </a:ext>
            </a:extLst>
          </p:cNvPr>
          <p:cNvSpPr>
            <a:spLocks noGrp="1"/>
          </p:cNvSpPr>
          <p:nvPr>
            <p:ph type="title"/>
          </p:nvPr>
        </p:nvSpPr>
        <p:spPr/>
        <p:txBody>
          <a:bodyPr/>
          <a:lstStyle/>
          <a:p>
            <a:r>
              <a:rPr lang="en-US" b="1" dirty="0"/>
              <a:t>15u Boys (18 teams)</a:t>
            </a:r>
          </a:p>
        </p:txBody>
      </p:sp>
      <p:sp>
        <p:nvSpPr>
          <p:cNvPr id="3" name="Content Placeholder 2">
            <a:extLst>
              <a:ext uri="{FF2B5EF4-FFF2-40B4-BE49-F238E27FC236}">
                <a16:creationId xmlns:a16="http://schemas.microsoft.com/office/drawing/2014/main" id="{8027F9CC-599C-4694-90C8-22A2D6344480}"/>
              </a:ext>
            </a:extLst>
          </p:cNvPr>
          <p:cNvSpPr>
            <a:spLocks noGrp="1"/>
          </p:cNvSpPr>
          <p:nvPr>
            <p:ph idx="1"/>
          </p:nvPr>
        </p:nvSpPr>
        <p:spPr/>
        <p:txBody>
          <a:bodyPr>
            <a:normAutofit fontScale="92500" lnSpcReduction="20000"/>
          </a:bodyPr>
          <a:lstStyle/>
          <a:p>
            <a:pPr marL="0" indent="0">
              <a:buNone/>
            </a:pPr>
            <a:r>
              <a:rPr lang="en-US" b="1" dirty="0"/>
              <a:t>Play-In Round	</a:t>
            </a:r>
            <a:r>
              <a:rPr lang="en-US" dirty="0"/>
              <a:t>Saturday, April 5</a:t>
            </a:r>
            <a:r>
              <a:rPr lang="en-US" baseline="30000" dirty="0"/>
              <a:t>th</a:t>
            </a:r>
            <a:r>
              <a:rPr lang="en-US" dirty="0"/>
              <a:t>		</a:t>
            </a:r>
            <a:r>
              <a:rPr lang="en-US" dirty="0" err="1"/>
              <a:t>Soccerplex</a:t>
            </a:r>
            <a:endParaRPr lang="en-US" dirty="0"/>
          </a:p>
          <a:p>
            <a:pPr marL="0" indent="0">
              <a:buNone/>
            </a:pPr>
            <a:endParaRPr lang="en-US" b="1" dirty="0"/>
          </a:p>
          <a:p>
            <a:pPr marL="0" indent="0">
              <a:buNone/>
            </a:pPr>
            <a:r>
              <a:rPr lang="en-US" b="1" dirty="0"/>
              <a:t>Round of 16		</a:t>
            </a:r>
            <a:r>
              <a:rPr lang="en-US" dirty="0"/>
              <a:t>Sunday, April 13</a:t>
            </a:r>
            <a:r>
              <a:rPr lang="en-US" baseline="30000" dirty="0"/>
              <a:t>th</a:t>
            </a:r>
            <a:r>
              <a:rPr lang="en-US" dirty="0"/>
              <a:t> 		Liberty Park	 </a:t>
            </a:r>
          </a:p>
          <a:p>
            <a:pPr marL="0" indent="0">
              <a:buNone/>
            </a:pPr>
            <a:endParaRPr lang="en-US" b="1" dirty="0"/>
          </a:p>
          <a:p>
            <a:pPr marL="0" indent="0">
              <a:buNone/>
            </a:pPr>
            <a:r>
              <a:rPr lang="en-US" b="1" dirty="0"/>
              <a:t>Quarterfinals	</a:t>
            </a:r>
            <a:r>
              <a:rPr lang="en-US" dirty="0"/>
              <a:t>weekend of April 26</a:t>
            </a:r>
            <a:r>
              <a:rPr lang="en-US" baseline="30000" dirty="0"/>
              <a:t>th</a:t>
            </a:r>
            <a:r>
              <a:rPr lang="en-US" dirty="0"/>
              <a:t> &amp; 27</a:t>
            </a:r>
            <a:r>
              <a:rPr lang="en-US" baseline="30000" dirty="0"/>
              <a:t>th</a:t>
            </a:r>
            <a:r>
              <a:rPr lang="en-US" dirty="0"/>
              <a:t> 		Liberty Park</a:t>
            </a:r>
          </a:p>
          <a:p>
            <a:pPr marL="0" indent="0">
              <a:buNone/>
            </a:pPr>
            <a:endParaRPr lang="en-US" b="1" dirty="0"/>
          </a:p>
          <a:p>
            <a:pPr marL="0" indent="0">
              <a:buNone/>
            </a:pPr>
            <a:r>
              <a:rPr lang="en-US" b="1" dirty="0"/>
              <a:t>Semi-Finals		</a:t>
            </a:r>
            <a:r>
              <a:rPr lang="en-US" dirty="0"/>
              <a:t>Sunday, May 18</a:t>
            </a:r>
            <a:r>
              <a:rPr lang="en-US" baseline="30000" dirty="0"/>
              <a:t>th</a:t>
            </a:r>
            <a:r>
              <a:rPr lang="en-US" dirty="0"/>
              <a:t> 		Liberty Park</a:t>
            </a:r>
          </a:p>
          <a:p>
            <a:pPr marL="0" indent="0">
              <a:buNone/>
            </a:pPr>
            <a:endParaRPr lang="en-US" b="1" dirty="0"/>
          </a:p>
          <a:p>
            <a:pPr marL="0" indent="0">
              <a:buNone/>
            </a:pPr>
            <a:r>
              <a:rPr lang="en-US" b="1" dirty="0"/>
              <a:t>Finals			</a:t>
            </a:r>
            <a:r>
              <a:rPr lang="en-US" dirty="0"/>
              <a:t>Saturday, May 31</a:t>
            </a:r>
            <a:r>
              <a:rPr lang="en-US" baseline="30000" dirty="0"/>
              <a:t>st</a:t>
            </a:r>
            <a:r>
              <a:rPr lang="en-US" dirty="0"/>
              <a:t> 		</a:t>
            </a:r>
            <a:r>
              <a:rPr lang="en-US" dirty="0" err="1"/>
              <a:t>Soccerplex</a:t>
            </a:r>
            <a:br>
              <a:rPr lang="en-US" dirty="0"/>
            </a:br>
            <a:br>
              <a:rPr lang="en-US" dirty="0"/>
            </a:br>
            <a:r>
              <a:rPr lang="en-US" dirty="0"/>
              <a:t>SAC Premier Blue has met continuity and will be seeded 1</a:t>
            </a:r>
            <a:r>
              <a:rPr lang="en-US" baseline="30000" dirty="0"/>
              <a:t>st</a:t>
            </a:r>
            <a:r>
              <a:rPr lang="en-US" dirty="0"/>
              <a:t> </a:t>
            </a:r>
            <a:endParaRPr lang="en-US" b="1" dirty="0"/>
          </a:p>
        </p:txBody>
      </p:sp>
    </p:spTree>
    <p:extLst>
      <p:ext uri="{BB962C8B-B14F-4D97-AF65-F5344CB8AC3E}">
        <p14:creationId xmlns:p14="http://schemas.microsoft.com/office/powerpoint/2010/main" val="7411027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E7F493-EA96-4C19-90CA-E8F24247A045}"/>
              </a:ext>
            </a:extLst>
          </p:cNvPr>
          <p:cNvSpPr>
            <a:spLocks noGrp="1"/>
          </p:cNvSpPr>
          <p:nvPr>
            <p:ph type="title"/>
          </p:nvPr>
        </p:nvSpPr>
        <p:spPr/>
        <p:txBody>
          <a:bodyPr/>
          <a:lstStyle/>
          <a:p>
            <a:r>
              <a:rPr lang="en-US" b="1" dirty="0"/>
              <a:t>16u Girls </a:t>
            </a:r>
            <a:r>
              <a:rPr lang="en-US" dirty="0"/>
              <a:t>(5 teams)</a:t>
            </a:r>
            <a:endParaRPr lang="en-US" b="1" dirty="0"/>
          </a:p>
        </p:txBody>
      </p:sp>
      <p:sp>
        <p:nvSpPr>
          <p:cNvPr id="3" name="Content Placeholder 2">
            <a:extLst>
              <a:ext uri="{FF2B5EF4-FFF2-40B4-BE49-F238E27FC236}">
                <a16:creationId xmlns:a16="http://schemas.microsoft.com/office/drawing/2014/main" id="{28DD819A-E482-446E-B52A-DA259096667C}"/>
              </a:ext>
            </a:extLst>
          </p:cNvPr>
          <p:cNvSpPr>
            <a:spLocks noGrp="1"/>
          </p:cNvSpPr>
          <p:nvPr>
            <p:ph idx="1"/>
          </p:nvPr>
        </p:nvSpPr>
        <p:spPr/>
        <p:txBody>
          <a:bodyPr>
            <a:normAutofit/>
          </a:bodyPr>
          <a:lstStyle/>
          <a:p>
            <a:pPr marL="0" indent="0">
              <a:buNone/>
            </a:pPr>
            <a:endParaRPr lang="en-US" b="1" dirty="0"/>
          </a:p>
          <a:p>
            <a:pPr marL="0" indent="0">
              <a:buNone/>
            </a:pPr>
            <a:r>
              <a:rPr lang="en-US" b="1" dirty="0"/>
              <a:t>Quarter-Finals		</a:t>
            </a:r>
            <a:r>
              <a:rPr lang="en-US" dirty="0"/>
              <a:t>Sunday, April 6</a:t>
            </a:r>
            <a:r>
              <a:rPr lang="en-US" baseline="30000" dirty="0"/>
              <a:t>th</a:t>
            </a:r>
            <a:r>
              <a:rPr lang="en-US" dirty="0"/>
              <a:t>  </a:t>
            </a:r>
          </a:p>
          <a:p>
            <a:pPr marL="0" indent="0">
              <a:buNone/>
            </a:pPr>
            <a:endParaRPr lang="en-US" b="1" dirty="0"/>
          </a:p>
          <a:p>
            <a:pPr marL="0" indent="0">
              <a:buNone/>
            </a:pPr>
            <a:r>
              <a:rPr lang="en-US" b="1" dirty="0"/>
              <a:t>Semi-Finals			</a:t>
            </a:r>
            <a:r>
              <a:rPr lang="en-US" dirty="0"/>
              <a:t>Sunday, May 18</a:t>
            </a:r>
            <a:r>
              <a:rPr lang="en-US" baseline="30000" dirty="0"/>
              <a:t>th</a:t>
            </a:r>
            <a:r>
              <a:rPr lang="en-US" dirty="0"/>
              <a:t> </a:t>
            </a:r>
          </a:p>
          <a:p>
            <a:pPr marL="0" indent="0">
              <a:buNone/>
            </a:pPr>
            <a:endParaRPr lang="en-US" b="1" dirty="0"/>
          </a:p>
          <a:p>
            <a:pPr marL="0" indent="0">
              <a:buNone/>
            </a:pPr>
            <a:r>
              <a:rPr lang="en-US" b="1" dirty="0"/>
              <a:t>Finals				</a:t>
            </a:r>
            <a:r>
              <a:rPr lang="en-US" dirty="0"/>
              <a:t>Saturday, May 31</a:t>
            </a:r>
            <a:r>
              <a:rPr lang="en-US" baseline="30000" dirty="0"/>
              <a:t>st</a:t>
            </a:r>
            <a:r>
              <a:rPr lang="en-US" dirty="0"/>
              <a:t>   </a:t>
            </a:r>
          </a:p>
          <a:p>
            <a:pPr marL="0" indent="0">
              <a:buNone/>
            </a:pPr>
            <a:endParaRPr lang="en-US" b="1" dirty="0"/>
          </a:p>
          <a:p>
            <a:pPr marL="0" indent="0">
              <a:buNone/>
            </a:pPr>
            <a:r>
              <a:rPr lang="en-US" i="1" dirty="0"/>
              <a:t>All matches will be played at the Maryland </a:t>
            </a:r>
            <a:r>
              <a:rPr lang="en-US" i="1" dirty="0" err="1"/>
              <a:t>Soccerplex</a:t>
            </a:r>
            <a:endParaRPr lang="en-US" i="1" dirty="0"/>
          </a:p>
          <a:p>
            <a:pPr marL="0" indent="0">
              <a:buNone/>
            </a:pPr>
            <a:endParaRPr lang="en-US" i="1" dirty="0"/>
          </a:p>
          <a:p>
            <a:pPr marL="0" indent="0">
              <a:buNone/>
            </a:pPr>
            <a:endParaRPr lang="en-US" b="1" dirty="0"/>
          </a:p>
          <a:p>
            <a:pPr marL="0" indent="0">
              <a:buNone/>
            </a:pPr>
            <a:endParaRPr lang="en-US" b="1" dirty="0"/>
          </a:p>
        </p:txBody>
      </p:sp>
    </p:spTree>
    <p:extLst>
      <p:ext uri="{BB962C8B-B14F-4D97-AF65-F5344CB8AC3E}">
        <p14:creationId xmlns:p14="http://schemas.microsoft.com/office/powerpoint/2010/main" val="32238554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494C8B-93DC-49DA-BA9E-CCB605B48AC3}"/>
              </a:ext>
            </a:extLst>
          </p:cNvPr>
          <p:cNvSpPr>
            <a:spLocks noGrp="1"/>
          </p:cNvSpPr>
          <p:nvPr>
            <p:ph type="title"/>
          </p:nvPr>
        </p:nvSpPr>
        <p:spPr/>
        <p:txBody>
          <a:bodyPr/>
          <a:lstStyle/>
          <a:p>
            <a:r>
              <a:rPr lang="en-US" b="1" dirty="0"/>
              <a:t>16u Boys (21</a:t>
            </a:r>
            <a:r>
              <a:rPr lang="en-US" dirty="0"/>
              <a:t> teams)</a:t>
            </a:r>
            <a:endParaRPr lang="en-US" b="1" dirty="0"/>
          </a:p>
        </p:txBody>
      </p:sp>
      <p:sp>
        <p:nvSpPr>
          <p:cNvPr id="3" name="Content Placeholder 2">
            <a:extLst>
              <a:ext uri="{FF2B5EF4-FFF2-40B4-BE49-F238E27FC236}">
                <a16:creationId xmlns:a16="http://schemas.microsoft.com/office/drawing/2014/main" id="{18AA0190-B4AA-43BF-827E-686B29F7519F}"/>
              </a:ext>
            </a:extLst>
          </p:cNvPr>
          <p:cNvSpPr>
            <a:spLocks noGrp="1"/>
          </p:cNvSpPr>
          <p:nvPr>
            <p:ph idx="1"/>
          </p:nvPr>
        </p:nvSpPr>
        <p:spPr/>
        <p:txBody>
          <a:bodyPr>
            <a:normAutofit fontScale="92500" lnSpcReduction="20000"/>
          </a:bodyPr>
          <a:lstStyle/>
          <a:p>
            <a:pPr marL="0" indent="0">
              <a:buNone/>
            </a:pPr>
            <a:r>
              <a:rPr lang="en-US" b="1" dirty="0"/>
              <a:t>Play-In			</a:t>
            </a:r>
            <a:r>
              <a:rPr lang="en-US" dirty="0"/>
              <a:t>Saturday, April 5</a:t>
            </a:r>
            <a:r>
              <a:rPr lang="en-US" baseline="30000" dirty="0"/>
              <a:t>th</a:t>
            </a:r>
            <a:r>
              <a:rPr lang="en-US" dirty="0"/>
              <a:t> 		</a:t>
            </a:r>
            <a:r>
              <a:rPr lang="en-US" dirty="0" err="1"/>
              <a:t>Soccerplex</a:t>
            </a:r>
            <a:br>
              <a:rPr lang="en-US" dirty="0"/>
            </a:br>
            <a:br>
              <a:rPr lang="en-US" b="1" dirty="0"/>
            </a:br>
            <a:r>
              <a:rPr lang="en-US" b="1" dirty="0"/>
              <a:t>Round of 16			</a:t>
            </a:r>
            <a:r>
              <a:rPr lang="en-US" dirty="0"/>
              <a:t>Sunday, April 13</a:t>
            </a:r>
            <a:r>
              <a:rPr lang="en-US" baseline="30000" dirty="0"/>
              <a:t>th</a:t>
            </a:r>
            <a:r>
              <a:rPr lang="en-US" dirty="0"/>
              <a:t> 		</a:t>
            </a:r>
            <a:r>
              <a:rPr lang="en-US" dirty="0" err="1"/>
              <a:t>Soccerplex</a:t>
            </a:r>
            <a:r>
              <a:rPr lang="en-US" dirty="0"/>
              <a:t> </a:t>
            </a:r>
          </a:p>
          <a:p>
            <a:pPr marL="0" indent="0">
              <a:buNone/>
            </a:pPr>
            <a:endParaRPr lang="en-US" b="1" dirty="0"/>
          </a:p>
          <a:p>
            <a:pPr marL="0" indent="0">
              <a:buNone/>
            </a:pPr>
            <a:r>
              <a:rPr lang="en-US" b="1" dirty="0"/>
              <a:t>Quarterfinals			</a:t>
            </a:r>
            <a:r>
              <a:rPr lang="en-US" dirty="0"/>
              <a:t>weekend of April 26</a:t>
            </a:r>
            <a:r>
              <a:rPr lang="en-US" baseline="30000" dirty="0"/>
              <a:t>th</a:t>
            </a:r>
            <a:r>
              <a:rPr lang="en-US" dirty="0"/>
              <a:t> &amp; 27</a:t>
            </a:r>
            <a:r>
              <a:rPr lang="en-US" baseline="30000" dirty="0"/>
              <a:t>th</a:t>
            </a:r>
            <a:r>
              <a:rPr lang="en-US" dirty="0"/>
              <a:t> 	</a:t>
            </a:r>
            <a:r>
              <a:rPr lang="en-US" dirty="0" err="1"/>
              <a:t>Soccerplex</a:t>
            </a:r>
            <a:endParaRPr lang="en-US" dirty="0"/>
          </a:p>
          <a:p>
            <a:pPr marL="0" indent="0">
              <a:buNone/>
            </a:pPr>
            <a:endParaRPr lang="en-US" b="1" dirty="0"/>
          </a:p>
          <a:p>
            <a:pPr marL="0" indent="0">
              <a:buNone/>
            </a:pPr>
            <a:r>
              <a:rPr lang="en-US" b="1" dirty="0"/>
              <a:t>Semi-Finals			</a:t>
            </a:r>
            <a:r>
              <a:rPr lang="en-US" dirty="0"/>
              <a:t>Sunday, May 18</a:t>
            </a:r>
            <a:r>
              <a:rPr lang="en-US" baseline="30000" dirty="0"/>
              <a:t>th</a:t>
            </a:r>
            <a:r>
              <a:rPr lang="en-US" dirty="0"/>
              <a:t> 		</a:t>
            </a:r>
            <a:r>
              <a:rPr lang="en-US" dirty="0" err="1"/>
              <a:t>Soccerplex</a:t>
            </a:r>
            <a:endParaRPr lang="en-US" dirty="0"/>
          </a:p>
          <a:p>
            <a:pPr marL="0" indent="0">
              <a:buNone/>
            </a:pPr>
            <a:endParaRPr lang="en-US" b="1" dirty="0"/>
          </a:p>
          <a:p>
            <a:pPr marL="0" indent="0">
              <a:buNone/>
            </a:pPr>
            <a:r>
              <a:rPr lang="en-US" b="1" dirty="0"/>
              <a:t>Finals				</a:t>
            </a:r>
            <a:r>
              <a:rPr lang="en-US" dirty="0"/>
              <a:t>Saturday, May 31</a:t>
            </a:r>
            <a:r>
              <a:rPr lang="en-US" baseline="30000" dirty="0"/>
              <a:t>st</a:t>
            </a:r>
            <a:r>
              <a:rPr lang="en-US" dirty="0"/>
              <a:t>  		</a:t>
            </a:r>
            <a:r>
              <a:rPr lang="en-US" dirty="0" err="1"/>
              <a:t>Soccerplex</a:t>
            </a:r>
            <a:endParaRPr lang="en-US" dirty="0"/>
          </a:p>
          <a:p>
            <a:pPr marL="0" indent="0">
              <a:buNone/>
            </a:pPr>
            <a:endParaRPr lang="en-US" b="1" dirty="0"/>
          </a:p>
          <a:p>
            <a:pPr marL="0" indent="0">
              <a:buNone/>
            </a:pPr>
            <a:r>
              <a:rPr lang="en-US" b="1" dirty="0"/>
              <a:t>Seeded Team	:		</a:t>
            </a:r>
            <a:r>
              <a:rPr lang="en-US" dirty="0"/>
              <a:t>SAC Premier Blue</a:t>
            </a:r>
            <a:endParaRPr lang="en-US" b="1" dirty="0"/>
          </a:p>
        </p:txBody>
      </p:sp>
    </p:spTree>
    <p:extLst>
      <p:ext uri="{BB962C8B-B14F-4D97-AF65-F5344CB8AC3E}">
        <p14:creationId xmlns:p14="http://schemas.microsoft.com/office/powerpoint/2010/main" val="10557882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3DC1D-26A4-4558-B7AC-11AB4AB21A61}"/>
              </a:ext>
            </a:extLst>
          </p:cNvPr>
          <p:cNvSpPr>
            <a:spLocks noGrp="1"/>
          </p:cNvSpPr>
          <p:nvPr>
            <p:ph type="title"/>
          </p:nvPr>
        </p:nvSpPr>
        <p:spPr/>
        <p:txBody>
          <a:bodyPr/>
          <a:lstStyle/>
          <a:p>
            <a:r>
              <a:rPr lang="en-US" b="1" dirty="0"/>
              <a:t>17u Girls (6</a:t>
            </a:r>
            <a:r>
              <a:rPr lang="en-US" dirty="0"/>
              <a:t> teams)</a:t>
            </a:r>
            <a:endParaRPr lang="en-US" b="1" dirty="0"/>
          </a:p>
        </p:txBody>
      </p:sp>
      <p:sp>
        <p:nvSpPr>
          <p:cNvPr id="3" name="Content Placeholder 2">
            <a:extLst>
              <a:ext uri="{FF2B5EF4-FFF2-40B4-BE49-F238E27FC236}">
                <a16:creationId xmlns:a16="http://schemas.microsoft.com/office/drawing/2014/main" id="{D6E24339-D52A-464C-9D91-32AB3DE2B2F1}"/>
              </a:ext>
            </a:extLst>
          </p:cNvPr>
          <p:cNvSpPr>
            <a:spLocks noGrp="1"/>
          </p:cNvSpPr>
          <p:nvPr>
            <p:ph idx="1"/>
          </p:nvPr>
        </p:nvSpPr>
        <p:spPr/>
        <p:txBody>
          <a:bodyPr>
            <a:normAutofit/>
          </a:bodyPr>
          <a:lstStyle/>
          <a:p>
            <a:pPr marL="0" indent="0">
              <a:buNone/>
            </a:pPr>
            <a:endParaRPr lang="en-US" b="1" dirty="0"/>
          </a:p>
          <a:p>
            <a:pPr marL="0" indent="0">
              <a:buNone/>
            </a:pPr>
            <a:r>
              <a:rPr lang="en-US" b="1" dirty="0"/>
              <a:t>Quarter-Finals 		</a:t>
            </a:r>
            <a:r>
              <a:rPr lang="en-US" dirty="0"/>
              <a:t>Sunday, May 4</a:t>
            </a:r>
            <a:r>
              <a:rPr lang="en-US" baseline="30000" dirty="0"/>
              <a:t>th</a:t>
            </a:r>
            <a:r>
              <a:rPr lang="en-US" dirty="0"/>
              <a:t> </a:t>
            </a:r>
          </a:p>
          <a:p>
            <a:pPr marL="0" indent="0">
              <a:buNone/>
            </a:pPr>
            <a:endParaRPr lang="en-US" dirty="0"/>
          </a:p>
          <a:p>
            <a:pPr marL="0" indent="0">
              <a:buNone/>
            </a:pPr>
            <a:r>
              <a:rPr lang="en-US" b="1" dirty="0"/>
              <a:t>Semi-Finals			</a:t>
            </a:r>
            <a:r>
              <a:rPr lang="en-US" dirty="0"/>
              <a:t>Sunday, May 18</a:t>
            </a:r>
            <a:r>
              <a:rPr lang="en-US" baseline="30000" dirty="0"/>
              <a:t>th</a:t>
            </a:r>
            <a:r>
              <a:rPr lang="en-US" dirty="0"/>
              <a:t>   </a:t>
            </a:r>
          </a:p>
          <a:p>
            <a:pPr marL="0" indent="0">
              <a:buNone/>
            </a:pPr>
            <a:endParaRPr lang="en-US" b="1" dirty="0"/>
          </a:p>
          <a:p>
            <a:pPr marL="0" indent="0">
              <a:buNone/>
            </a:pPr>
            <a:r>
              <a:rPr lang="en-US" b="1" dirty="0"/>
              <a:t>Finals				</a:t>
            </a:r>
            <a:r>
              <a:rPr lang="en-US" dirty="0"/>
              <a:t>Saturday, May 31</a:t>
            </a:r>
            <a:r>
              <a:rPr lang="en-US" baseline="30000" dirty="0"/>
              <a:t>st</a:t>
            </a:r>
            <a:r>
              <a:rPr lang="en-US" dirty="0"/>
              <a:t>  </a:t>
            </a:r>
          </a:p>
          <a:p>
            <a:pPr marL="0" indent="0">
              <a:buNone/>
            </a:pPr>
            <a:endParaRPr lang="en-US" b="1" dirty="0"/>
          </a:p>
          <a:p>
            <a:pPr marL="0" indent="0">
              <a:buNone/>
            </a:pPr>
            <a:r>
              <a:rPr lang="en-US" i="1" dirty="0"/>
              <a:t>All matches will be played at the Maryland </a:t>
            </a:r>
            <a:r>
              <a:rPr lang="en-US" i="1" dirty="0" err="1"/>
              <a:t>Soccerplex</a:t>
            </a:r>
            <a:r>
              <a:rPr lang="en-US" i="1" dirty="0"/>
              <a:t>  </a:t>
            </a:r>
          </a:p>
          <a:p>
            <a:pPr marL="0" indent="0">
              <a:buNone/>
            </a:pPr>
            <a:endParaRPr lang="en-US" i="1" dirty="0"/>
          </a:p>
          <a:p>
            <a:pPr marL="0" indent="0">
              <a:buNone/>
            </a:pPr>
            <a:endParaRPr lang="en-US" b="1" dirty="0"/>
          </a:p>
        </p:txBody>
      </p:sp>
    </p:spTree>
    <p:extLst>
      <p:ext uri="{BB962C8B-B14F-4D97-AF65-F5344CB8AC3E}">
        <p14:creationId xmlns:p14="http://schemas.microsoft.com/office/powerpoint/2010/main" val="32921436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D6A9B4-7D5B-4503-7D7D-FB434C033228}"/>
              </a:ext>
            </a:extLst>
          </p:cNvPr>
          <p:cNvSpPr>
            <a:spLocks noGrp="1"/>
          </p:cNvSpPr>
          <p:nvPr>
            <p:ph type="title"/>
          </p:nvPr>
        </p:nvSpPr>
        <p:spPr/>
        <p:txBody>
          <a:bodyPr/>
          <a:lstStyle/>
          <a:p>
            <a:r>
              <a:rPr lang="en-US" dirty="0"/>
              <a:t>2025 Presidents Cup Highlights</a:t>
            </a:r>
          </a:p>
        </p:txBody>
      </p:sp>
      <p:sp>
        <p:nvSpPr>
          <p:cNvPr id="3" name="Content Placeholder 2">
            <a:extLst>
              <a:ext uri="{FF2B5EF4-FFF2-40B4-BE49-F238E27FC236}">
                <a16:creationId xmlns:a16="http://schemas.microsoft.com/office/drawing/2014/main" id="{56AC3214-E482-7FA6-BB0F-57E5D2D47647}"/>
              </a:ext>
            </a:extLst>
          </p:cNvPr>
          <p:cNvSpPr>
            <a:spLocks noGrp="1"/>
          </p:cNvSpPr>
          <p:nvPr>
            <p:ph idx="1"/>
          </p:nvPr>
        </p:nvSpPr>
        <p:spPr/>
        <p:txBody>
          <a:bodyPr>
            <a:normAutofit fontScale="92500" lnSpcReduction="20000"/>
          </a:bodyPr>
          <a:lstStyle/>
          <a:p>
            <a:r>
              <a:rPr lang="en-US" dirty="0"/>
              <a:t>East Presidents Cup Regional Tournament – June 13</a:t>
            </a:r>
            <a:r>
              <a:rPr lang="en-US" baseline="30000" dirty="0"/>
              <a:t>th</a:t>
            </a:r>
            <a:r>
              <a:rPr lang="en-US" dirty="0"/>
              <a:t> through 17</a:t>
            </a:r>
            <a:r>
              <a:rPr lang="en-US" baseline="30000" dirty="0"/>
              <a:t>th</a:t>
            </a:r>
            <a:r>
              <a:rPr lang="en-US" dirty="0"/>
              <a:t> @ Valley Forge, Pennsylvania </a:t>
            </a:r>
          </a:p>
          <a:p>
            <a:r>
              <a:rPr lang="en-US" dirty="0"/>
              <a:t>Round robin format for Quarter-finals – for age groups that have 8 teams or more in their bracket</a:t>
            </a:r>
          </a:p>
          <a:p>
            <a:r>
              <a:rPr lang="en-US" dirty="0"/>
              <a:t>Referee fees no longer paid in cash at game site – billed through your GOT SPORT Presidents Cup account like additional game fees – due by Thursday before weekends matches</a:t>
            </a:r>
          </a:p>
          <a:p>
            <a:r>
              <a:rPr lang="en-US" dirty="0"/>
              <a:t>Roster Freeze dates – GIRLS	Wednesday, April 2</a:t>
            </a:r>
            <a:r>
              <a:rPr lang="en-US" baseline="30000" dirty="0"/>
              <a:t>nd</a:t>
            </a:r>
            <a:r>
              <a:rPr lang="en-US" dirty="0"/>
              <a:t> </a:t>
            </a:r>
            <a:br>
              <a:rPr lang="en-US" dirty="0"/>
            </a:br>
            <a:r>
              <a:rPr lang="en-US" dirty="0"/>
              <a:t>                                       BOYS          Wednesday, April 9</a:t>
            </a:r>
            <a:r>
              <a:rPr lang="en-US" baseline="30000" dirty="0"/>
              <a:t>th</a:t>
            </a:r>
            <a:r>
              <a:rPr lang="en-US" dirty="0"/>
              <a:t> </a:t>
            </a:r>
          </a:p>
          <a:p>
            <a:r>
              <a:rPr lang="en-US" dirty="0"/>
              <a:t>Player &amp; Bench Personnel cards must be laminated and present at each Presidents Cup match  </a:t>
            </a:r>
          </a:p>
          <a:p>
            <a:r>
              <a:rPr lang="en-US" dirty="0"/>
              <a:t>Only rule change – a team that forfeits a quarter-final round robin match cannot advance to the semi-final round	 </a:t>
            </a:r>
          </a:p>
          <a:p>
            <a:endParaRPr lang="en-US" dirty="0"/>
          </a:p>
        </p:txBody>
      </p:sp>
    </p:spTree>
    <p:extLst>
      <p:ext uri="{BB962C8B-B14F-4D97-AF65-F5344CB8AC3E}">
        <p14:creationId xmlns:p14="http://schemas.microsoft.com/office/powerpoint/2010/main" val="31872735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E93DE9-0029-4E72-93DC-7C09246E7D49}"/>
              </a:ext>
            </a:extLst>
          </p:cNvPr>
          <p:cNvSpPr>
            <a:spLocks noGrp="1"/>
          </p:cNvSpPr>
          <p:nvPr>
            <p:ph type="title"/>
          </p:nvPr>
        </p:nvSpPr>
        <p:spPr/>
        <p:txBody>
          <a:bodyPr/>
          <a:lstStyle/>
          <a:p>
            <a:r>
              <a:rPr lang="en-US" b="1" dirty="0"/>
              <a:t>17u Boys </a:t>
            </a:r>
            <a:r>
              <a:rPr lang="en-US" dirty="0"/>
              <a:t>(18 teams)</a:t>
            </a:r>
            <a:endParaRPr lang="en-US" b="1" dirty="0"/>
          </a:p>
        </p:txBody>
      </p:sp>
      <p:sp>
        <p:nvSpPr>
          <p:cNvPr id="3" name="Content Placeholder 2">
            <a:extLst>
              <a:ext uri="{FF2B5EF4-FFF2-40B4-BE49-F238E27FC236}">
                <a16:creationId xmlns:a16="http://schemas.microsoft.com/office/drawing/2014/main" id="{6CD7B315-2C4D-4C70-958E-CE130AB39BE5}"/>
              </a:ext>
            </a:extLst>
          </p:cNvPr>
          <p:cNvSpPr>
            <a:spLocks noGrp="1"/>
          </p:cNvSpPr>
          <p:nvPr>
            <p:ph idx="1"/>
          </p:nvPr>
        </p:nvSpPr>
        <p:spPr/>
        <p:txBody>
          <a:bodyPr>
            <a:normAutofit fontScale="85000" lnSpcReduction="20000"/>
          </a:bodyPr>
          <a:lstStyle/>
          <a:p>
            <a:pPr marL="0" indent="0">
              <a:buNone/>
            </a:pPr>
            <a:r>
              <a:rPr lang="en-US" b="1" dirty="0"/>
              <a:t>Play-In Round 			</a:t>
            </a:r>
            <a:r>
              <a:rPr lang="en-US" dirty="0"/>
              <a:t>Saturday, April 5</a:t>
            </a:r>
            <a:r>
              <a:rPr lang="en-US" baseline="30000" dirty="0"/>
              <a:t>th</a:t>
            </a:r>
            <a:r>
              <a:rPr lang="en-US" dirty="0"/>
              <a:t>		</a:t>
            </a:r>
            <a:r>
              <a:rPr lang="en-US" dirty="0" err="1"/>
              <a:t>Soccerplex</a:t>
            </a:r>
            <a:endParaRPr lang="en-US" dirty="0"/>
          </a:p>
          <a:p>
            <a:pPr marL="0" indent="0">
              <a:buNone/>
            </a:pPr>
            <a:endParaRPr lang="en-US" b="1" dirty="0"/>
          </a:p>
          <a:p>
            <a:pPr marL="0" indent="0">
              <a:buNone/>
            </a:pPr>
            <a:r>
              <a:rPr lang="en-US" b="1" dirty="0"/>
              <a:t>Round of 16			</a:t>
            </a:r>
            <a:r>
              <a:rPr lang="en-US" dirty="0"/>
              <a:t>Sunday, April 13</a:t>
            </a:r>
            <a:r>
              <a:rPr lang="en-US" baseline="30000" dirty="0"/>
              <a:t>th</a:t>
            </a:r>
            <a:r>
              <a:rPr lang="en-US" dirty="0"/>
              <a:t> 		</a:t>
            </a:r>
            <a:r>
              <a:rPr lang="en-US" dirty="0" err="1"/>
              <a:t>Soccerplex</a:t>
            </a:r>
            <a:endParaRPr lang="en-US" dirty="0"/>
          </a:p>
          <a:p>
            <a:pPr marL="0" indent="0">
              <a:buNone/>
            </a:pPr>
            <a:endParaRPr lang="en-US" b="1" dirty="0"/>
          </a:p>
          <a:p>
            <a:pPr marL="0" indent="0">
              <a:buNone/>
            </a:pPr>
            <a:r>
              <a:rPr lang="en-US" b="1" dirty="0"/>
              <a:t>Quarter-Finals (1</a:t>
            </a:r>
            <a:r>
              <a:rPr lang="en-US" b="1" baseline="30000" dirty="0"/>
              <a:t>st</a:t>
            </a:r>
            <a:r>
              <a:rPr lang="en-US" b="1" dirty="0"/>
              <a:t> 2 matches)	</a:t>
            </a:r>
            <a:r>
              <a:rPr lang="en-US" dirty="0"/>
              <a:t>weekend of April 26</a:t>
            </a:r>
            <a:r>
              <a:rPr lang="en-US" baseline="30000" dirty="0"/>
              <a:t>th</a:t>
            </a:r>
            <a:r>
              <a:rPr lang="en-US" dirty="0"/>
              <a:t> &amp; 27</a:t>
            </a:r>
            <a:r>
              <a:rPr lang="en-US" baseline="30000" dirty="0"/>
              <a:t>th</a:t>
            </a:r>
            <a:r>
              <a:rPr lang="en-US" dirty="0"/>
              <a:t> </a:t>
            </a:r>
            <a:r>
              <a:rPr lang="en-US"/>
              <a:t>	Soccerplex</a:t>
            </a:r>
            <a:endParaRPr lang="en-US" dirty="0"/>
          </a:p>
          <a:p>
            <a:pPr marL="0" indent="0">
              <a:buNone/>
            </a:pPr>
            <a:endParaRPr lang="en-US" dirty="0"/>
          </a:p>
          <a:p>
            <a:pPr marL="0" indent="0">
              <a:buNone/>
            </a:pPr>
            <a:r>
              <a:rPr lang="en-US" b="1" dirty="0"/>
              <a:t>Quarter-Finals (3</a:t>
            </a:r>
            <a:r>
              <a:rPr lang="en-US" b="1" baseline="30000" dirty="0"/>
              <a:t>rd</a:t>
            </a:r>
            <a:r>
              <a:rPr lang="en-US" b="1" dirty="0"/>
              <a:t> match)	</a:t>
            </a:r>
            <a:r>
              <a:rPr lang="en-US" dirty="0"/>
              <a:t>Saturday, May 10</a:t>
            </a:r>
            <a:r>
              <a:rPr lang="en-US" baseline="30000" dirty="0"/>
              <a:t>th</a:t>
            </a:r>
            <a:r>
              <a:rPr lang="en-US" dirty="0"/>
              <a:t> 		Liberty Park</a:t>
            </a:r>
            <a:endParaRPr lang="en-US" b="1" dirty="0"/>
          </a:p>
          <a:p>
            <a:pPr marL="0" indent="0">
              <a:buNone/>
            </a:pPr>
            <a:endParaRPr lang="en-US" b="1" dirty="0"/>
          </a:p>
          <a:p>
            <a:pPr marL="0" indent="0">
              <a:buNone/>
            </a:pPr>
            <a:r>
              <a:rPr lang="en-US" b="1" dirty="0"/>
              <a:t>Semi-Finals			</a:t>
            </a:r>
            <a:r>
              <a:rPr lang="en-US" dirty="0"/>
              <a:t>Sunday, May 18</a:t>
            </a:r>
            <a:r>
              <a:rPr lang="en-US" baseline="30000" dirty="0"/>
              <a:t>th</a:t>
            </a:r>
            <a:r>
              <a:rPr lang="en-US" dirty="0"/>
              <a:t> 		</a:t>
            </a:r>
            <a:r>
              <a:rPr lang="en-US" dirty="0" err="1"/>
              <a:t>Soccerplex</a:t>
            </a:r>
            <a:endParaRPr lang="en-US" dirty="0"/>
          </a:p>
          <a:p>
            <a:pPr marL="0" indent="0">
              <a:buNone/>
            </a:pPr>
            <a:endParaRPr lang="en-US" b="1" dirty="0"/>
          </a:p>
          <a:p>
            <a:pPr marL="0" indent="0">
              <a:buNone/>
            </a:pPr>
            <a:r>
              <a:rPr lang="en-US" b="1" dirty="0"/>
              <a:t>Finals				</a:t>
            </a:r>
            <a:r>
              <a:rPr lang="en-US" dirty="0"/>
              <a:t>Saturday, May 31</a:t>
            </a:r>
            <a:r>
              <a:rPr lang="en-US" baseline="30000" dirty="0"/>
              <a:t>st</a:t>
            </a:r>
            <a:r>
              <a:rPr lang="en-US" dirty="0"/>
              <a:t>  		</a:t>
            </a:r>
            <a:r>
              <a:rPr lang="en-US" dirty="0" err="1"/>
              <a:t>Soccerplex</a:t>
            </a:r>
            <a:endParaRPr lang="en-US" dirty="0"/>
          </a:p>
          <a:p>
            <a:pPr marL="0" indent="0">
              <a:buNone/>
            </a:pPr>
            <a:endParaRPr lang="en-US" dirty="0"/>
          </a:p>
          <a:p>
            <a:pPr marL="0" indent="0">
              <a:buNone/>
            </a:pPr>
            <a:endParaRPr lang="en-US" b="1" dirty="0"/>
          </a:p>
        </p:txBody>
      </p:sp>
    </p:spTree>
    <p:extLst>
      <p:ext uri="{BB962C8B-B14F-4D97-AF65-F5344CB8AC3E}">
        <p14:creationId xmlns:p14="http://schemas.microsoft.com/office/powerpoint/2010/main" val="13337453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BE32E-5885-4279-8AE6-C4F5690ACE41}"/>
              </a:ext>
            </a:extLst>
          </p:cNvPr>
          <p:cNvSpPr>
            <a:spLocks noGrp="1"/>
          </p:cNvSpPr>
          <p:nvPr>
            <p:ph type="title"/>
          </p:nvPr>
        </p:nvSpPr>
        <p:spPr/>
        <p:txBody>
          <a:bodyPr/>
          <a:lstStyle/>
          <a:p>
            <a:r>
              <a:rPr lang="en-US" b="1" dirty="0"/>
              <a:t>18u Girls </a:t>
            </a:r>
            <a:r>
              <a:rPr lang="en-US" dirty="0"/>
              <a:t>(2 teams)</a:t>
            </a:r>
            <a:endParaRPr lang="en-US" b="1" dirty="0"/>
          </a:p>
        </p:txBody>
      </p:sp>
      <p:sp>
        <p:nvSpPr>
          <p:cNvPr id="3" name="Content Placeholder 2">
            <a:extLst>
              <a:ext uri="{FF2B5EF4-FFF2-40B4-BE49-F238E27FC236}">
                <a16:creationId xmlns:a16="http://schemas.microsoft.com/office/drawing/2014/main" id="{2F5127FC-11DF-4F19-AB4A-D5180BA12E2C}"/>
              </a:ext>
            </a:extLst>
          </p:cNvPr>
          <p:cNvSpPr>
            <a:spLocks noGrp="1"/>
          </p:cNvSpPr>
          <p:nvPr>
            <p:ph idx="1"/>
          </p:nvPr>
        </p:nvSpPr>
        <p:spPr/>
        <p:txBody>
          <a:bodyPr>
            <a:normAutofit/>
          </a:bodyPr>
          <a:lstStyle/>
          <a:p>
            <a:pPr marL="0" indent="0">
              <a:buNone/>
            </a:pPr>
            <a:endParaRPr lang="en-US" dirty="0"/>
          </a:p>
          <a:p>
            <a:pPr marL="0" indent="0">
              <a:buNone/>
            </a:pPr>
            <a:endParaRPr lang="en-US" b="1" dirty="0"/>
          </a:p>
          <a:p>
            <a:pPr marL="0" indent="0">
              <a:buNone/>
            </a:pPr>
            <a:r>
              <a:rPr lang="en-US" b="1" dirty="0"/>
              <a:t>Finals				</a:t>
            </a:r>
            <a:r>
              <a:rPr lang="en-US" dirty="0"/>
              <a:t>Saturday, May 31</a:t>
            </a:r>
            <a:r>
              <a:rPr lang="en-US" baseline="30000" dirty="0"/>
              <a:t>st</a:t>
            </a:r>
            <a:r>
              <a:rPr lang="en-US" dirty="0"/>
              <a:t> 		</a:t>
            </a:r>
            <a:r>
              <a:rPr lang="en-US" dirty="0" err="1"/>
              <a:t>Soccerplex</a:t>
            </a:r>
            <a:endParaRPr lang="en-US" dirty="0"/>
          </a:p>
          <a:p>
            <a:pPr marL="0" indent="0">
              <a:buNone/>
            </a:pPr>
            <a:endParaRPr lang="en-US" b="1" dirty="0"/>
          </a:p>
          <a:p>
            <a:pPr marL="0" indent="0">
              <a:buNone/>
            </a:pPr>
            <a:endParaRPr lang="en-US" b="1" dirty="0"/>
          </a:p>
        </p:txBody>
      </p:sp>
    </p:spTree>
    <p:extLst>
      <p:ext uri="{BB962C8B-B14F-4D97-AF65-F5344CB8AC3E}">
        <p14:creationId xmlns:p14="http://schemas.microsoft.com/office/powerpoint/2010/main" val="23415062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BE32E-5885-4279-8AE6-C4F5690ACE41}"/>
              </a:ext>
            </a:extLst>
          </p:cNvPr>
          <p:cNvSpPr>
            <a:spLocks noGrp="1"/>
          </p:cNvSpPr>
          <p:nvPr>
            <p:ph type="title"/>
          </p:nvPr>
        </p:nvSpPr>
        <p:spPr/>
        <p:txBody>
          <a:bodyPr/>
          <a:lstStyle/>
          <a:p>
            <a:r>
              <a:rPr lang="en-US" b="1" dirty="0"/>
              <a:t>18u Boys </a:t>
            </a:r>
            <a:r>
              <a:rPr lang="en-US" dirty="0"/>
              <a:t>(4 teams)</a:t>
            </a:r>
            <a:endParaRPr lang="en-US" b="1" dirty="0"/>
          </a:p>
        </p:txBody>
      </p:sp>
      <p:sp>
        <p:nvSpPr>
          <p:cNvPr id="3" name="Content Placeholder 2">
            <a:extLst>
              <a:ext uri="{FF2B5EF4-FFF2-40B4-BE49-F238E27FC236}">
                <a16:creationId xmlns:a16="http://schemas.microsoft.com/office/drawing/2014/main" id="{2F5127FC-11DF-4F19-AB4A-D5180BA12E2C}"/>
              </a:ext>
            </a:extLst>
          </p:cNvPr>
          <p:cNvSpPr>
            <a:spLocks noGrp="1"/>
          </p:cNvSpPr>
          <p:nvPr>
            <p:ph idx="1"/>
          </p:nvPr>
        </p:nvSpPr>
        <p:spPr/>
        <p:txBody>
          <a:bodyPr>
            <a:normAutofit/>
          </a:bodyPr>
          <a:lstStyle/>
          <a:p>
            <a:pPr marL="0" indent="0">
              <a:buNone/>
            </a:pPr>
            <a:endParaRPr lang="en-US" b="1" dirty="0"/>
          </a:p>
          <a:p>
            <a:pPr marL="0" indent="0">
              <a:buNone/>
            </a:pPr>
            <a:endParaRPr lang="en-US" dirty="0"/>
          </a:p>
          <a:p>
            <a:pPr marL="0" indent="0">
              <a:buNone/>
            </a:pPr>
            <a:r>
              <a:rPr lang="en-US" b="1" dirty="0"/>
              <a:t>Semi-Finals			</a:t>
            </a:r>
            <a:r>
              <a:rPr lang="en-US" dirty="0"/>
              <a:t>Sunday, May 18</a:t>
            </a:r>
            <a:r>
              <a:rPr lang="en-US" baseline="30000" dirty="0"/>
              <a:t>th</a:t>
            </a:r>
            <a:r>
              <a:rPr lang="en-US" dirty="0"/>
              <a:t> 		</a:t>
            </a:r>
            <a:r>
              <a:rPr lang="en-US" dirty="0" err="1"/>
              <a:t>Soccerplex</a:t>
            </a:r>
            <a:endParaRPr lang="en-US" dirty="0"/>
          </a:p>
          <a:p>
            <a:pPr marL="0" indent="0">
              <a:buNone/>
            </a:pPr>
            <a:endParaRPr lang="en-US" b="1" dirty="0"/>
          </a:p>
          <a:p>
            <a:pPr marL="0" indent="0">
              <a:buNone/>
            </a:pPr>
            <a:r>
              <a:rPr lang="en-US" b="1" dirty="0"/>
              <a:t>Finals				</a:t>
            </a:r>
            <a:r>
              <a:rPr lang="en-US" dirty="0"/>
              <a:t>Saturday, May 31</a:t>
            </a:r>
            <a:r>
              <a:rPr lang="en-US" baseline="30000" dirty="0"/>
              <a:t>st</a:t>
            </a:r>
            <a:r>
              <a:rPr lang="en-US" dirty="0"/>
              <a:t> 		</a:t>
            </a:r>
            <a:r>
              <a:rPr lang="en-US" dirty="0" err="1"/>
              <a:t>Soccerplex</a:t>
            </a:r>
            <a:endParaRPr lang="en-US" dirty="0"/>
          </a:p>
          <a:p>
            <a:pPr marL="0" indent="0">
              <a:buNone/>
            </a:pPr>
            <a:endParaRPr lang="en-US" b="1" dirty="0"/>
          </a:p>
          <a:p>
            <a:pPr marL="0" indent="0">
              <a:buNone/>
            </a:pPr>
            <a:endParaRPr lang="en-US" b="1" dirty="0"/>
          </a:p>
        </p:txBody>
      </p:sp>
    </p:spTree>
    <p:extLst>
      <p:ext uri="{BB962C8B-B14F-4D97-AF65-F5344CB8AC3E}">
        <p14:creationId xmlns:p14="http://schemas.microsoft.com/office/powerpoint/2010/main" val="24540987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5000"/>
            <a:lum/>
          </a:blip>
          <a:srcRect/>
          <a:stretch>
            <a:fillRect t="-4000" b="-4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9D5B2-D80D-454D-BA5B-83A608FD68DA}"/>
              </a:ext>
            </a:extLst>
          </p:cNvPr>
          <p:cNvSpPr>
            <a:spLocks noGrp="1"/>
          </p:cNvSpPr>
          <p:nvPr>
            <p:ph type="title"/>
          </p:nvPr>
        </p:nvSpPr>
        <p:spPr>
          <a:xfrm>
            <a:off x="838200" y="365127"/>
            <a:ext cx="10515600" cy="1325563"/>
          </a:xfrm>
          <a:prstGeom prst="rect">
            <a:avLst/>
          </a:prstGeom>
        </p:spPr>
        <p:txBody>
          <a:bodyPr anchor="ctr">
            <a:normAutofit/>
          </a:bodyPr>
          <a:lstStyle/>
          <a:p>
            <a:r>
              <a:rPr lang="en-US" b="1" dirty="0">
                <a:latin typeface="+mn-lt"/>
              </a:rPr>
              <a:t>Questions?</a:t>
            </a:r>
          </a:p>
        </p:txBody>
      </p:sp>
      <p:sp>
        <p:nvSpPr>
          <p:cNvPr id="3" name="Text Placeholder 2">
            <a:extLst>
              <a:ext uri="{FF2B5EF4-FFF2-40B4-BE49-F238E27FC236}">
                <a16:creationId xmlns:a16="http://schemas.microsoft.com/office/drawing/2014/main" id="{58759A63-6A3B-4FD7-81C0-0CB2483066C5}"/>
              </a:ext>
            </a:extLst>
          </p:cNvPr>
          <p:cNvSpPr>
            <a:spLocks noGrp="1"/>
          </p:cNvSpPr>
          <p:nvPr>
            <p:ph sz="half" idx="1"/>
          </p:nvPr>
        </p:nvSpPr>
        <p:spPr>
          <a:xfrm>
            <a:off x="838200" y="1825625"/>
            <a:ext cx="5181600" cy="4351338"/>
          </a:xfrm>
          <a:prstGeom prst="rect">
            <a:avLst/>
          </a:prstGeom>
        </p:spPr>
        <p:txBody>
          <a:bodyPr>
            <a:normAutofit lnSpcReduction="10000"/>
          </a:bodyPr>
          <a:lstStyle/>
          <a:p>
            <a:pPr marL="0" indent="0">
              <a:buNone/>
            </a:pPr>
            <a:r>
              <a:rPr lang="en-US" dirty="0"/>
              <a:t>Please contact:</a:t>
            </a:r>
          </a:p>
          <a:p>
            <a:r>
              <a:rPr lang="en-US" dirty="0"/>
              <a:t>Brad Roos, Cup Chair</a:t>
            </a:r>
          </a:p>
          <a:p>
            <a:pPr marL="0" indent="0">
              <a:buNone/>
            </a:pPr>
            <a:r>
              <a:rPr lang="en-US" dirty="0"/>
              <a:t>cups@msysa.org</a:t>
            </a:r>
          </a:p>
          <a:p>
            <a:endParaRPr lang="en-US" dirty="0"/>
          </a:p>
          <a:p>
            <a:endParaRPr lang="en-US" dirty="0"/>
          </a:p>
          <a:p>
            <a:endParaRPr lang="en-US" dirty="0"/>
          </a:p>
          <a:p>
            <a:pPr marL="0" indent="0">
              <a:buNone/>
            </a:pPr>
            <a:r>
              <a:rPr lang="en-US" sz="4400" b="1" i="1" dirty="0"/>
              <a:t>Good Luck to all Teams</a:t>
            </a:r>
            <a:r>
              <a:rPr lang="en-US" dirty="0"/>
              <a:t> </a:t>
            </a:r>
          </a:p>
        </p:txBody>
      </p:sp>
      <p:pic>
        <p:nvPicPr>
          <p:cNvPr id="6" name="Picture 5" descr="Logo, company name&#10;&#10;Description automatically generated">
            <a:extLst>
              <a:ext uri="{FF2B5EF4-FFF2-40B4-BE49-F238E27FC236}">
                <a16:creationId xmlns:a16="http://schemas.microsoft.com/office/drawing/2014/main" id="{39A4D5F5-A1C6-411C-99A5-31A914A1801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14235" y="1569391"/>
            <a:ext cx="5971657" cy="4607571"/>
          </a:xfrm>
          <a:prstGeom prst="rect">
            <a:avLst/>
          </a:prstGeom>
        </p:spPr>
      </p:pic>
    </p:spTree>
    <p:extLst>
      <p:ext uri="{BB962C8B-B14F-4D97-AF65-F5344CB8AC3E}">
        <p14:creationId xmlns:p14="http://schemas.microsoft.com/office/powerpoint/2010/main" val="14369891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B22F7-91B4-4EA7-B03B-07B6C0B39A81}"/>
              </a:ext>
            </a:extLst>
          </p:cNvPr>
          <p:cNvSpPr>
            <a:spLocks noGrp="1"/>
          </p:cNvSpPr>
          <p:nvPr>
            <p:ph type="title"/>
          </p:nvPr>
        </p:nvSpPr>
        <p:spPr/>
        <p:txBody>
          <a:bodyPr/>
          <a:lstStyle/>
          <a:p>
            <a:r>
              <a:rPr lang="en-US" dirty="0"/>
              <a:t>Competition Format</a:t>
            </a:r>
          </a:p>
        </p:txBody>
      </p:sp>
      <p:graphicFrame>
        <p:nvGraphicFramePr>
          <p:cNvPr id="6" name="Content Placeholder 5">
            <a:extLst>
              <a:ext uri="{FF2B5EF4-FFF2-40B4-BE49-F238E27FC236}">
                <a16:creationId xmlns:a16="http://schemas.microsoft.com/office/drawing/2014/main" id="{DE764F79-E74D-4254-89DB-683E921544FB}"/>
              </a:ext>
            </a:extLst>
          </p:cNvPr>
          <p:cNvGraphicFramePr>
            <a:graphicFrameLocks noGrp="1"/>
          </p:cNvGraphicFramePr>
          <p:nvPr>
            <p:ph idx="1"/>
            <p:extLst>
              <p:ext uri="{D42A27DB-BD31-4B8C-83A1-F6EECF244321}">
                <p14:modId xmlns:p14="http://schemas.microsoft.com/office/powerpoint/2010/main" val="1547329148"/>
              </p:ext>
            </p:extLst>
          </p:nvPr>
        </p:nvGraphicFramePr>
        <p:xfrm>
          <a:off x="838200" y="1825624"/>
          <a:ext cx="10515600" cy="41221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0" name="Picture 9" descr="Logo, company name&#10;&#10;Description automatically generated">
            <a:extLst>
              <a:ext uri="{FF2B5EF4-FFF2-40B4-BE49-F238E27FC236}">
                <a16:creationId xmlns:a16="http://schemas.microsoft.com/office/drawing/2014/main" id="{9FCEEA44-7D66-45F2-976B-CAB7A6DA3BFF}"/>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339839" y="5366866"/>
            <a:ext cx="1739101" cy="1341844"/>
          </a:xfrm>
          <a:prstGeom prst="rect">
            <a:avLst/>
          </a:prstGeom>
        </p:spPr>
      </p:pic>
      <p:pic>
        <p:nvPicPr>
          <p:cNvPr id="3" name="Picture 2" descr="A football ball in a shield&#10;&#10;Description automatically generated">
            <a:extLst>
              <a:ext uri="{FF2B5EF4-FFF2-40B4-BE49-F238E27FC236}">
                <a16:creationId xmlns:a16="http://schemas.microsoft.com/office/drawing/2014/main" id="{B2430521-1C4E-14FE-FFD6-248044C9466B}"/>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453598" y="162734"/>
            <a:ext cx="1511582" cy="1662890"/>
          </a:xfrm>
          <a:prstGeom prst="rect">
            <a:avLst/>
          </a:prstGeom>
        </p:spPr>
      </p:pic>
    </p:spTree>
    <p:extLst>
      <p:ext uri="{BB962C8B-B14F-4D97-AF65-F5344CB8AC3E}">
        <p14:creationId xmlns:p14="http://schemas.microsoft.com/office/powerpoint/2010/main" val="880958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9B098-0F8C-4355-A98F-480D2A9790EA}"/>
              </a:ext>
            </a:extLst>
          </p:cNvPr>
          <p:cNvSpPr>
            <a:spLocks noGrp="1"/>
          </p:cNvSpPr>
          <p:nvPr>
            <p:ph type="title"/>
          </p:nvPr>
        </p:nvSpPr>
        <p:spPr/>
        <p:txBody>
          <a:bodyPr/>
          <a:lstStyle/>
          <a:p>
            <a:r>
              <a:rPr lang="en-US" b="1" dirty="0">
                <a:latin typeface="+mn-lt"/>
              </a:rPr>
              <a:t>PRESIDENTS CUP DATES</a:t>
            </a:r>
          </a:p>
        </p:txBody>
      </p:sp>
      <p:sp>
        <p:nvSpPr>
          <p:cNvPr id="3" name="Content Placeholder 2">
            <a:extLst>
              <a:ext uri="{FF2B5EF4-FFF2-40B4-BE49-F238E27FC236}">
                <a16:creationId xmlns:a16="http://schemas.microsoft.com/office/drawing/2014/main" id="{F61D90C2-8BF5-4372-ACF1-2D889379F2E9}"/>
              </a:ext>
            </a:extLst>
          </p:cNvPr>
          <p:cNvSpPr>
            <a:spLocks noGrp="1"/>
          </p:cNvSpPr>
          <p:nvPr>
            <p:ph idx="1"/>
          </p:nvPr>
        </p:nvSpPr>
        <p:spPr>
          <a:xfrm>
            <a:off x="838199" y="1825624"/>
            <a:ext cx="11353801" cy="4843623"/>
          </a:xfrm>
        </p:spPr>
        <p:txBody>
          <a:bodyPr>
            <a:normAutofit fontScale="25000" lnSpcReduction="20000"/>
          </a:bodyPr>
          <a:lstStyle/>
          <a:p>
            <a:pPr marL="0" indent="0">
              <a:buNone/>
            </a:pPr>
            <a:endParaRPr lang="en-US" sz="10400" b="1" i="1" dirty="0"/>
          </a:p>
          <a:p>
            <a:pPr marL="0" indent="0">
              <a:buNone/>
            </a:pPr>
            <a:endParaRPr lang="en-US" sz="10400" b="1" i="1" dirty="0"/>
          </a:p>
          <a:p>
            <a:pPr marL="0" indent="0">
              <a:buNone/>
            </a:pPr>
            <a:r>
              <a:rPr lang="en-US" sz="10400" b="1" i="1" dirty="0"/>
              <a:t>Play-In games – 13u, 15u, 16u &amp; 17u boys	</a:t>
            </a:r>
            <a:r>
              <a:rPr lang="en-US" sz="10400" dirty="0"/>
              <a:t>Saturday, April 5</a:t>
            </a:r>
            <a:r>
              <a:rPr lang="en-US" sz="10400" baseline="30000" dirty="0"/>
              <a:t>th</a:t>
            </a:r>
            <a:br>
              <a:rPr lang="en-US" sz="10400" dirty="0"/>
            </a:br>
            <a:r>
              <a:rPr lang="en-US" sz="10400" dirty="0"/>
              <a:t>                                                       			</a:t>
            </a:r>
            <a:r>
              <a:rPr lang="en-US" sz="10400" dirty="0" err="1"/>
              <a:t>Soccerplex</a:t>
            </a:r>
            <a:endParaRPr lang="en-US" sz="10400" b="1" i="1" dirty="0"/>
          </a:p>
          <a:p>
            <a:pPr marL="0" indent="0">
              <a:buNone/>
            </a:pPr>
            <a:endParaRPr lang="en-US" sz="10400" b="1" i="1" dirty="0"/>
          </a:p>
          <a:p>
            <a:pPr marL="0" indent="0">
              <a:buNone/>
            </a:pPr>
            <a:r>
              <a:rPr lang="en-US" sz="10400" b="1" i="1" dirty="0"/>
              <a:t>Round of 16 games – girls			</a:t>
            </a:r>
            <a:r>
              <a:rPr lang="en-US" sz="10400" i="1" dirty="0"/>
              <a:t>Sunday, April 6</a:t>
            </a:r>
            <a:r>
              <a:rPr lang="en-US" sz="10400" i="1" baseline="30000" dirty="0"/>
              <a:t>th</a:t>
            </a:r>
            <a:r>
              <a:rPr lang="en-US" sz="10400" i="1" dirty="0"/>
              <a:t>    </a:t>
            </a:r>
            <a:r>
              <a:rPr lang="en-US" sz="5500" b="1" i="1" dirty="0"/>
              <a:t>		</a:t>
            </a:r>
            <a:endParaRPr lang="en-US" sz="10400" b="1" i="1" dirty="0"/>
          </a:p>
          <a:p>
            <a:pPr marL="0" indent="0">
              <a:buNone/>
            </a:pPr>
            <a:r>
              <a:rPr lang="en-US" sz="10400" b="1" i="1" dirty="0"/>
              <a:t>						</a:t>
            </a:r>
            <a:r>
              <a:rPr lang="en-US" sz="10400" i="1" dirty="0" err="1"/>
              <a:t>Soccerplex</a:t>
            </a:r>
            <a:r>
              <a:rPr lang="en-US" sz="10400" i="1" dirty="0"/>
              <a:t> &amp; Liberty Park</a:t>
            </a:r>
          </a:p>
          <a:p>
            <a:pPr marL="0" indent="0">
              <a:buNone/>
            </a:pPr>
            <a:r>
              <a:rPr lang="en-US" sz="10400" i="1" dirty="0"/>
              <a:t>						</a:t>
            </a:r>
          </a:p>
          <a:p>
            <a:pPr marL="0" indent="0">
              <a:buNone/>
            </a:pPr>
            <a:r>
              <a:rPr lang="en-US" sz="10400" b="1" i="1" dirty="0"/>
              <a:t>Round of 16 games – boys			</a:t>
            </a:r>
            <a:r>
              <a:rPr lang="en-US" sz="10400" i="1" dirty="0"/>
              <a:t>Sunday, April 13</a:t>
            </a:r>
            <a:r>
              <a:rPr lang="en-US" sz="10400" i="1" baseline="30000" dirty="0"/>
              <a:t>th</a:t>
            </a:r>
            <a:r>
              <a:rPr lang="en-US" sz="10400" i="1" dirty="0"/>
              <a:t>  </a:t>
            </a:r>
          </a:p>
          <a:p>
            <a:pPr marL="0" indent="0">
              <a:buNone/>
            </a:pPr>
            <a:r>
              <a:rPr lang="en-US" sz="10400" b="1" i="1" dirty="0"/>
              <a:t>						</a:t>
            </a:r>
            <a:r>
              <a:rPr lang="en-US" sz="10400" i="1" dirty="0" err="1"/>
              <a:t>Soccerplex</a:t>
            </a:r>
            <a:r>
              <a:rPr lang="en-US" sz="10400" i="1" dirty="0"/>
              <a:t> &amp; Liberty Park</a:t>
            </a:r>
          </a:p>
          <a:p>
            <a:pPr marL="0" indent="0">
              <a:buNone/>
            </a:pPr>
            <a:r>
              <a:rPr lang="en-US" sz="10400" i="1" dirty="0"/>
              <a:t>						</a:t>
            </a:r>
            <a:endParaRPr lang="en-US" sz="5500" dirty="0"/>
          </a:p>
          <a:p>
            <a:pPr marL="0" indent="0">
              <a:buNone/>
            </a:pPr>
            <a:r>
              <a:rPr lang="en-US" sz="5500" i="1" dirty="0"/>
              <a:t>					</a:t>
            </a:r>
            <a:endParaRPr lang="en-US" sz="5500" b="1" i="1" dirty="0"/>
          </a:p>
          <a:p>
            <a:pPr marL="0" indent="0">
              <a:buNone/>
            </a:pPr>
            <a:br>
              <a:rPr lang="en-US" sz="2400" b="1" i="1" dirty="0"/>
            </a:br>
            <a:endParaRPr lang="en-US" sz="2400" b="1" i="1" dirty="0"/>
          </a:p>
          <a:p>
            <a:pPr marL="0" indent="0">
              <a:buNone/>
            </a:pPr>
            <a:endParaRPr lang="en-US" sz="2400" b="1" i="1" dirty="0"/>
          </a:p>
          <a:p>
            <a:pPr marL="0" indent="0">
              <a:buNone/>
            </a:pPr>
            <a:r>
              <a:rPr lang="en-US" b="1" i="1" dirty="0"/>
              <a:t>	</a:t>
            </a:r>
          </a:p>
        </p:txBody>
      </p:sp>
    </p:spTree>
    <p:extLst>
      <p:ext uri="{BB962C8B-B14F-4D97-AF65-F5344CB8AC3E}">
        <p14:creationId xmlns:p14="http://schemas.microsoft.com/office/powerpoint/2010/main" val="21279370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94027E-878C-7A30-D91F-99A644F378C8}"/>
              </a:ext>
            </a:extLst>
          </p:cNvPr>
          <p:cNvSpPr>
            <a:spLocks noGrp="1"/>
          </p:cNvSpPr>
          <p:nvPr>
            <p:ph type="title"/>
          </p:nvPr>
        </p:nvSpPr>
        <p:spPr/>
        <p:txBody>
          <a:bodyPr/>
          <a:lstStyle/>
          <a:p>
            <a:r>
              <a:rPr lang="en-US" dirty="0"/>
              <a:t>Scheduling Considerations For First Two Weekends in April due tonight</a:t>
            </a:r>
          </a:p>
        </p:txBody>
      </p:sp>
      <p:sp>
        <p:nvSpPr>
          <p:cNvPr id="3" name="Content Placeholder 2">
            <a:extLst>
              <a:ext uri="{FF2B5EF4-FFF2-40B4-BE49-F238E27FC236}">
                <a16:creationId xmlns:a16="http://schemas.microsoft.com/office/drawing/2014/main" id="{90DC4616-C952-86BD-BD2E-416004E6D241}"/>
              </a:ext>
            </a:extLst>
          </p:cNvPr>
          <p:cNvSpPr>
            <a:spLocks noGrp="1"/>
          </p:cNvSpPr>
          <p:nvPr>
            <p:ph idx="1"/>
          </p:nvPr>
        </p:nvSpPr>
        <p:spPr/>
        <p:txBody>
          <a:bodyPr/>
          <a:lstStyle/>
          <a:p>
            <a:endParaRPr lang="en-US" dirty="0"/>
          </a:p>
          <a:p>
            <a:endParaRPr lang="en-US" dirty="0"/>
          </a:p>
          <a:p>
            <a:r>
              <a:rPr lang="en-US" dirty="0"/>
              <a:t>I will begin scheduling the play-in and round of 16 matches tomorrow so all considerations must be made tonight</a:t>
            </a:r>
          </a:p>
          <a:p>
            <a:endParaRPr lang="en-US" dirty="0"/>
          </a:p>
          <a:p>
            <a:r>
              <a:rPr lang="en-US" dirty="0"/>
              <a:t>Go to MSYSA website (</a:t>
            </a:r>
            <a:r>
              <a:rPr lang="en-US" dirty="0">
                <a:hlinkClick r:id="rId2"/>
              </a:rPr>
              <a:t>www.msysa.org</a:t>
            </a:r>
            <a:r>
              <a:rPr lang="en-US" dirty="0"/>
              <a:t>); then to Cups; Presidents Cup; scheduling considerations</a:t>
            </a:r>
          </a:p>
        </p:txBody>
      </p:sp>
    </p:spTree>
    <p:extLst>
      <p:ext uri="{BB962C8B-B14F-4D97-AF65-F5344CB8AC3E}">
        <p14:creationId xmlns:p14="http://schemas.microsoft.com/office/powerpoint/2010/main" val="19561074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9B098-0F8C-4355-A98F-480D2A9790EA}"/>
              </a:ext>
            </a:extLst>
          </p:cNvPr>
          <p:cNvSpPr>
            <a:spLocks noGrp="1"/>
          </p:cNvSpPr>
          <p:nvPr>
            <p:ph type="title"/>
          </p:nvPr>
        </p:nvSpPr>
        <p:spPr/>
        <p:txBody>
          <a:bodyPr/>
          <a:lstStyle/>
          <a:p>
            <a:r>
              <a:rPr lang="en-US" b="1" dirty="0">
                <a:latin typeface="+mn-lt"/>
              </a:rPr>
              <a:t>PRESIDENTS CUP DATES</a:t>
            </a:r>
          </a:p>
        </p:txBody>
      </p:sp>
      <p:sp>
        <p:nvSpPr>
          <p:cNvPr id="3" name="Content Placeholder 2">
            <a:extLst>
              <a:ext uri="{FF2B5EF4-FFF2-40B4-BE49-F238E27FC236}">
                <a16:creationId xmlns:a16="http://schemas.microsoft.com/office/drawing/2014/main" id="{F61D90C2-8BF5-4372-ACF1-2D889379F2E9}"/>
              </a:ext>
            </a:extLst>
          </p:cNvPr>
          <p:cNvSpPr>
            <a:spLocks noGrp="1"/>
          </p:cNvSpPr>
          <p:nvPr>
            <p:ph idx="1"/>
          </p:nvPr>
        </p:nvSpPr>
        <p:spPr>
          <a:xfrm>
            <a:off x="838199" y="1825625"/>
            <a:ext cx="11015445" cy="4768122"/>
          </a:xfrm>
        </p:spPr>
        <p:txBody>
          <a:bodyPr>
            <a:normAutofit fontScale="40000" lnSpcReduction="20000"/>
          </a:bodyPr>
          <a:lstStyle/>
          <a:p>
            <a:pPr marL="0" indent="0">
              <a:buNone/>
            </a:pPr>
            <a:endParaRPr lang="en-US" sz="4700" b="1" i="1" dirty="0"/>
          </a:p>
          <a:p>
            <a:pPr marL="0" indent="0">
              <a:buNone/>
            </a:pPr>
            <a:r>
              <a:rPr lang="en-US" sz="4700" b="1" i="1" dirty="0"/>
              <a:t>Quarter-final round robin - boys 			</a:t>
            </a:r>
            <a:r>
              <a:rPr lang="en-US" sz="4700" dirty="0"/>
              <a:t>Weekend of April 26</a:t>
            </a:r>
            <a:r>
              <a:rPr lang="en-US" sz="4700" baseline="30000" dirty="0"/>
              <a:t>th</a:t>
            </a:r>
            <a:r>
              <a:rPr lang="en-US" sz="4700" dirty="0"/>
              <a:t> &amp; 27</a:t>
            </a:r>
            <a:r>
              <a:rPr lang="en-US" sz="4700" baseline="30000" dirty="0"/>
              <a:t>th</a:t>
            </a:r>
            <a:r>
              <a:rPr lang="en-US" sz="4700" dirty="0"/>
              <a:t> </a:t>
            </a:r>
            <a:endParaRPr lang="en-US" sz="4700" b="1" i="1" dirty="0"/>
          </a:p>
          <a:p>
            <a:pPr marL="0" indent="0">
              <a:buNone/>
            </a:pPr>
            <a:r>
              <a:rPr lang="en-US" sz="4700" b="1" i="1" dirty="0"/>
              <a:t>						</a:t>
            </a:r>
            <a:r>
              <a:rPr lang="en-US" sz="4700" i="1" dirty="0" err="1"/>
              <a:t>Soccerplex</a:t>
            </a:r>
            <a:r>
              <a:rPr lang="en-US" sz="4700" i="1" dirty="0"/>
              <a:t>  &amp; Liberty Park</a:t>
            </a:r>
            <a:br>
              <a:rPr lang="en-US" sz="4700" i="1" dirty="0"/>
            </a:br>
            <a:r>
              <a:rPr lang="en-US" sz="4700" i="1" dirty="0"/>
              <a:t>                           </a:t>
            </a:r>
            <a:r>
              <a:rPr lang="en-US" sz="4700" b="1" i="1" dirty="0"/>
              <a:t>					</a:t>
            </a:r>
            <a:r>
              <a:rPr lang="en-US" sz="4700" i="1" dirty="0"/>
              <a:t>schedule consideration due by Apr 9</a:t>
            </a:r>
            <a:r>
              <a:rPr lang="en-US" sz="4700" i="1" baseline="30000" dirty="0"/>
              <a:t>th</a:t>
            </a:r>
            <a:r>
              <a:rPr lang="en-US" sz="4700" i="1" dirty="0"/>
              <a:t>  </a:t>
            </a:r>
            <a:br>
              <a:rPr lang="en-US" sz="4700" i="1" dirty="0"/>
            </a:br>
            <a:endParaRPr lang="en-US" sz="4700" dirty="0"/>
          </a:p>
          <a:p>
            <a:pPr marL="0" indent="0">
              <a:buNone/>
            </a:pPr>
            <a:r>
              <a:rPr lang="en-US" sz="4700" i="1" dirty="0"/>
              <a:t>						</a:t>
            </a:r>
            <a:endParaRPr lang="en-US" sz="4700" b="1" i="1" dirty="0"/>
          </a:p>
          <a:p>
            <a:pPr marL="0" indent="0">
              <a:buNone/>
            </a:pPr>
            <a:r>
              <a:rPr lang="en-US" sz="4700" b="1" i="1" dirty="0"/>
              <a:t>Quarter-final games - girls 				</a:t>
            </a:r>
            <a:r>
              <a:rPr lang="en-US" sz="4700" dirty="0"/>
              <a:t>Weekend of May 3</a:t>
            </a:r>
            <a:r>
              <a:rPr lang="en-US" sz="4700" baseline="30000" dirty="0"/>
              <a:t>rd</a:t>
            </a:r>
            <a:r>
              <a:rPr lang="en-US" sz="4700" dirty="0"/>
              <a:t>  &amp; 4</a:t>
            </a:r>
            <a:r>
              <a:rPr lang="en-US" sz="4700" baseline="30000" dirty="0"/>
              <a:t>th</a:t>
            </a:r>
            <a:r>
              <a:rPr lang="en-US" sz="4700" dirty="0"/>
              <a:t> </a:t>
            </a:r>
          </a:p>
          <a:p>
            <a:pPr marL="0" indent="0">
              <a:buNone/>
            </a:pPr>
            <a:r>
              <a:rPr lang="en-US" sz="4700" i="1" dirty="0"/>
              <a:t>						</a:t>
            </a:r>
            <a:r>
              <a:rPr lang="en-US" sz="4700" i="1" dirty="0" err="1"/>
              <a:t>Soccerplex</a:t>
            </a:r>
            <a:r>
              <a:rPr lang="en-US" sz="4700" i="1" dirty="0"/>
              <a:t> &amp; </a:t>
            </a:r>
            <a:r>
              <a:rPr lang="en-US" sz="4700" i="1" dirty="0" err="1"/>
              <a:t>Libery</a:t>
            </a:r>
            <a:r>
              <a:rPr lang="en-US" sz="4700" i="1" dirty="0"/>
              <a:t> Park 	</a:t>
            </a:r>
            <a:r>
              <a:rPr lang="en-US" sz="4700" b="1" i="1" dirty="0"/>
              <a:t>				   				</a:t>
            </a:r>
            <a:r>
              <a:rPr lang="en-US" sz="4700" i="1" dirty="0"/>
              <a:t>schedule consideration due by Apr 9</a:t>
            </a:r>
            <a:r>
              <a:rPr lang="en-US" sz="4700" i="1" baseline="30000" dirty="0"/>
              <a:t>th</a:t>
            </a:r>
          </a:p>
          <a:p>
            <a:pPr marL="0" indent="0">
              <a:buNone/>
            </a:pPr>
            <a:endParaRPr lang="en-US" sz="4700" b="1" i="1" dirty="0"/>
          </a:p>
          <a:p>
            <a:pPr marL="0" indent="0">
              <a:buNone/>
            </a:pPr>
            <a:r>
              <a:rPr lang="en-US" sz="4700" b="1" i="1" dirty="0"/>
              <a:t>17u &amp; 18u will only play 1 game per day for Quarter-Final Round.   Their 3</a:t>
            </a:r>
            <a:r>
              <a:rPr lang="en-US" sz="4700" b="1" i="1" baseline="30000" dirty="0"/>
              <a:t>rd</a:t>
            </a:r>
            <a:r>
              <a:rPr lang="en-US" sz="4700" b="1" i="1" dirty="0"/>
              <a:t> round robin match will be played on Saturday, May 10</a:t>
            </a:r>
            <a:r>
              <a:rPr lang="en-US" sz="4700" b="1" i="1" baseline="30000" dirty="0"/>
              <a:t>th</a:t>
            </a:r>
            <a:r>
              <a:rPr lang="en-US" sz="4700" b="1" i="1" dirty="0"/>
              <a:t> at Liberty Park </a:t>
            </a:r>
            <a:r>
              <a:rPr lang="en-US" sz="4700" i="1" dirty="0"/>
              <a:t> </a:t>
            </a:r>
          </a:p>
          <a:p>
            <a:pPr marL="0" indent="0">
              <a:buNone/>
            </a:pPr>
            <a:endParaRPr lang="en-US" sz="4700" b="1" i="1" dirty="0"/>
          </a:p>
          <a:p>
            <a:pPr marL="0" indent="0">
              <a:buNone/>
            </a:pPr>
            <a:r>
              <a:rPr lang="en-US" sz="4700" b="1" i="1" dirty="0"/>
              <a:t>		</a:t>
            </a:r>
          </a:p>
          <a:p>
            <a:pPr marL="0" indent="0">
              <a:buNone/>
            </a:pPr>
            <a:endParaRPr lang="en-US" sz="2400" b="1" i="1" dirty="0"/>
          </a:p>
          <a:p>
            <a:pPr marL="0" indent="0">
              <a:buNone/>
            </a:pPr>
            <a:r>
              <a:rPr lang="en-US" b="1" i="1" dirty="0"/>
              <a:t>	</a:t>
            </a:r>
          </a:p>
        </p:txBody>
      </p:sp>
    </p:spTree>
    <p:extLst>
      <p:ext uri="{BB962C8B-B14F-4D97-AF65-F5344CB8AC3E}">
        <p14:creationId xmlns:p14="http://schemas.microsoft.com/office/powerpoint/2010/main" val="19914643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9B098-0F8C-4355-A98F-480D2A9790EA}"/>
              </a:ext>
            </a:extLst>
          </p:cNvPr>
          <p:cNvSpPr>
            <a:spLocks noGrp="1"/>
          </p:cNvSpPr>
          <p:nvPr>
            <p:ph type="title"/>
          </p:nvPr>
        </p:nvSpPr>
        <p:spPr/>
        <p:txBody>
          <a:bodyPr/>
          <a:lstStyle/>
          <a:p>
            <a:r>
              <a:rPr lang="en-US" b="1" dirty="0">
                <a:latin typeface="+mn-lt"/>
              </a:rPr>
              <a:t>PRESIDENTS CUP DATES</a:t>
            </a:r>
          </a:p>
        </p:txBody>
      </p:sp>
      <p:sp>
        <p:nvSpPr>
          <p:cNvPr id="3" name="Content Placeholder 2">
            <a:extLst>
              <a:ext uri="{FF2B5EF4-FFF2-40B4-BE49-F238E27FC236}">
                <a16:creationId xmlns:a16="http://schemas.microsoft.com/office/drawing/2014/main" id="{F61D90C2-8BF5-4372-ACF1-2D889379F2E9}"/>
              </a:ext>
            </a:extLst>
          </p:cNvPr>
          <p:cNvSpPr>
            <a:spLocks noGrp="1"/>
          </p:cNvSpPr>
          <p:nvPr>
            <p:ph idx="1"/>
          </p:nvPr>
        </p:nvSpPr>
        <p:spPr/>
        <p:txBody>
          <a:bodyPr>
            <a:normAutofit/>
          </a:bodyPr>
          <a:lstStyle/>
          <a:p>
            <a:pPr marL="0" indent="0">
              <a:buNone/>
            </a:pPr>
            <a:r>
              <a:rPr lang="en-US" sz="2600" b="1" i="1" dirty="0"/>
              <a:t>Semi-final games 			</a:t>
            </a:r>
            <a:r>
              <a:rPr lang="en-US" sz="2600" i="1" dirty="0"/>
              <a:t>Sunday, May 18</a:t>
            </a:r>
            <a:r>
              <a:rPr lang="en-US" sz="2600" i="1" baseline="30000" dirty="0"/>
              <a:t>th</a:t>
            </a:r>
            <a:r>
              <a:rPr lang="en-US" sz="2600" i="1" dirty="0"/>
              <a:t>  </a:t>
            </a:r>
            <a:r>
              <a:rPr lang="en-US" sz="2600" dirty="0"/>
              <a:t> </a:t>
            </a:r>
            <a:endParaRPr lang="en-US" sz="2600" b="1" i="1" dirty="0"/>
          </a:p>
          <a:p>
            <a:pPr marL="0" indent="0">
              <a:buNone/>
            </a:pPr>
            <a:r>
              <a:rPr lang="en-US" sz="2600" b="1" i="1" dirty="0"/>
              <a:t>12u – 18u girls/boys		</a:t>
            </a:r>
            <a:r>
              <a:rPr lang="en-US" sz="2600" i="1" dirty="0" err="1"/>
              <a:t>Soccerplex</a:t>
            </a:r>
            <a:r>
              <a:rPr lang="en-US" sz="2600" i="1" dirty="0"/>
              <a:t>  &amp; Liberty Park</a:t>
            </a:r>
            <a:br>
              <a:rPr lang="en-US" sz="2600" i="1" dirty="0"/>
            </a:br>
            <a:r>
              <a:rPr lang="en-US" sz="2600" i="1" dirty="0"/>
              <a:t>                                                             </a:t>
            </a:r>
            <a:r>
              <a:rPr lang="en-US" sz="2800" i="1" dirty="0"/>
              <a:t>schedule consideration </a:t>
            </a:r>
            <a:r>
              <a:rPr lang="en-US" sz="2600" i="1" dirty="0"/>
              <a:t>forms due by </a:t>
            </a:r>
            <a:br>
              <a:rPr lang="en-US" sz="2600" i="1" dirty="0"/>
            </a:br>
            <a:r>
              <a:rPr lang="en-US" sz="2600" i="1" dirty="0"/>
              <a:t>					April 30</a:t>
            </a:r>
            <a:r>
              <a:rPr lang="en-US" sz="2600" i="1" baseline="30000" dirty="0"/>
              <a:t>th</a:t>
            </a:r>
            <a:r>
              <a:rPr lang="en-US" sz="2600" i="1" dirty="0"/>
              <a:t>    </a:t>
            </a:r>
            <a:endParaRPr lang="en-US" sz="2000" dirty="0"/>
          </a:p>
          <a:p>
            <a:pPr marL="0" indent="0">
              <a:buNone/>
            </a:pPr>
            <a:r>
              <a:rPr lang="en-US" sz="2000" i="1" dirty="0"/>
              <a:t>				</a:t>
            </a:r>
            <a:endParaRPr lang="en-US" sz="2000" dirty="0"/>
          </a:p>
          <a:p>
            <a:pPr marL="0" indent="0">
              <a:buNone/>
            </a:pPr>
            <a:endParaRPr lang="en-US" sz="2000" dirty="0"/>
          </a:p>
          <a:p>
            <a:pPr marL="0" indent="0">
              <a:buNone/>
            </a:pPr>
            <a:r>
              <a:rPr lang="en-US" sz="2600" b="1" i="1" dirty="0"/>
              <a:t>Finals					</a:t>
            </a:r>
            <a:r>
              <a:rPr lang="en-US" sz="2600" dirty="0"/>
              <a:t>Saturday, May 31</a:t>
            </a:r>
            <a:r>
              <a:rPr lang="en-US" sz="2600" baseline="30000" dirty="0"/>
              <a:t>st</a:t>
            </a:r>
            <a:r>
              <a:rPr lang="en-US" sz="2600" dirty="0"/>
              <a:t>  </a:t>
            </a:r>
          </a:p>
          <a:p>
            <a:pPr marL="0" indent="0">
              <a:buNone/>
            </a:pPr>
            <a:r>
              <a:rPr lang="en-US" sz="2600" i="1" dirty="0"/>
              <a:t>					Soccerplex – </a:t>
            </a:r>
            <a:r>
              <a:rPr lang="en-US" sz="2800" i="1" dirty="0"/>
              <a:t>schedule consideration </a:t>
            </a:r>
            <a:r>
              <a:rPr lang="en-US" sz="2600" i="1" dirty="0"/>
              <a:t> 						forms due by May 14</a:t>
            </a:r>
            <a:r>
              <a:rPr lang="en-US" sz="2600" i="1" baseline="30000" dirty="0"/>
              <a:t>h</a:t>
            </a:r>
            <a:r>
              <a:rPr lang="en-US" sz="2600" i="1" dirty="0"/>
              <a:t>  </a:t>
            </a:r>
          </a:p>
          <a:p>
            <a:pPr marL="0" indent="0">
              <a:buNone/>
            </a:pPr>
            <a:r>
              <a:rPr lang="en-US" b="1" i="1" dirty="0"/>
              <a:t>	</a:t>
            </a:r>
          </a:p>
        </p:txBody>
      </p:sp>
    </p:spTree>
    <p:extLst>
      <p:ext uri="{BB962C8B-B14F-4D97-AF65-F5344CB8AC3E}">
        <p14:creationId xmlns:p14="http://schemas.microsoft.com/office/powerpoint/2010/main" val="3232439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CC544-287E-47FE-AFEC-77970ABDF443}"/>
              </a:ext>
            </a:extLst>
          </p:cNvPr>
          <p:cNvSpPr>
            <a:spLocks noGrp="1"/>
          </p:cNvSpPr>
          <p:nvPr>
            <p:ph type="title"/>
          </p:nvPr>
        </p:nvSpPr>
        <p:spPr/>
        <p:txBody>
          <a:bodyPr/>
          <a:lstStyle/>
          <a:p>
            <a:r>
              <a:rPr lang="en-US" b="1" i="1" dirty="0"/>
              <a:t>Eastern Regional Championships</a:t>
            </a:r>
          </a:p>
        </p:txBody>
      </p:sp>
      <p:sp>
        <p:nvSpPr>
          <p:cNvPr id="3" name="Content Placeholder 2">
            <a:extLst>
              <a:ext uri="{FF2B5EF4-FFF2-40B4-BE49-F238E27FC236}">
                <a16:creationId xmlns:a16="http://schemas.microsoft.com/office/drawing/2014/main" id="{FFC1E033-9ADD-4FD6-BACE-D391508A43B6}"/>
              </a:ext>
            </a:extLst>
          </p:cNvPr>
          <p:cNvSpPr>
            <a:spLocks noGrp="1"/>
          </p:cNvSpPr>
          <p:nvPr>
            <p:ph idx="1"/>
          </p:nvPr>
        </p:nvSpPr>
        <p:spPr/>
        <p:txBody>
          <a:bodyPr/>
          <a:lstStyle/>
          <a:p>
            <a:r>
              <a:rPr lang="en-US" dirty="0"/>
              <a:t>Friday, June 13 – Tuesday, June 17</a:t>
            </a:r>
            <a:br>
              <a:rPr lang="en-US" dirty="0"/>
            </a:br>
            <a:r>
              <a:rPr lang="en-US" dirty="0"/>
              <a:t>Valley Forge, Pennsylvania  </a:t>
            </a:r>
            <a:br>
              <a:rPr lang="en-US" dirty="0"/>
            </a:br>
            <a:r>
              <a:rPr lang="en-US" dirty="0"/>
              <a:t>champion and any division that receives a wild card must plan on attending</a:t>
            </a:r>
          </a:p>
          <a:p>
            <a:r>
              <a:rPr lang="en-US" dirty="0"/>
              <a:t>$3,500 fine for teams that do not attend</a:t>
            </a:r>
          </a:p>
          <a:p>
            <a:endParaRPr lang="en-US" dirty="0"/>
          </a:p>
          <a:p>
            <a:r>
              <a:rPr lang="en-US" sz="3600" b="1" i="1" dirty="0"/>
              <a:t>National Championships</a:t>
            </a:r>
            <a:br>
              <a:rPr lang="en-US" sz="3600" b="1" i="1" dirty="0"/>
            </a:br>
            <a:r>
              <a:rPr lang="en-US" i="1" dirty="0"/>
              <a:t>Friday</a:t>
            </a:r>
            <a:r>
              <a:rPr lang="en-US" dirty="0"/>
              <a:t>, July 11 – Tuesday, July 15</a:t>
            </a:r>
            <a:br>
              <a:rPr lang="en-US" dirty="0"/>
            </a:br>
            <a:r>
              <a:rPr lang="en-US" dirty="0"/>
              <a:t>Tampa, Florida </a:t>
            </a:r>
            <a:endParaRPr lang="en-US" sz="3600" b="1" i="1" dirty="0"/>
          </a:p>
        </p:txBody>
      </p:sp>
    </p:spTree>
    <p:extLst>
      <p:ext uri="{BB962C8B-B14F-4D97-AF65-F5344CB8AC3E}">
        <p14:creationId xmlns:p14="http://schemas.microsoft.com/office/powerpoint/2010/main" val="17998332"/>
      </p:ext>
    </p:extLst>
  </p:cSld>
  <p:clrMapOvr>
    <a:masterClrMapping/>
  </p:clrMapOvr>
</p:sld>
</file>

<file path=ppt/theme/theme1.xml><?xml version="1.0" encoding="utf-8"?>
<a:theme xmlns:a="http://schemas.openxmlformats.org/drawingml/2006/main" name="Theme2">
  <a:themeElements>
    <a:clrScheme name="Custom 7">
      <a:dk1>
        <a:sysClr val="windowText" lastClr="000000"/>
      </a:dk1>
      <a:lt1>
        <a:sysClr val="window" lastClr="FFFFFF"/>
      </a:lt1>
      <a:dk2>
        <a:srgbClr val="757070"/>
      </a:dk2>
      <a:lt2>
        <a:srgbClr val="E7E6E6"/>
      </a:lt2>
      <a:accent1>
        <a:srgbClr val="000000"/>
      </a:accent1>
      <a:accent2>
        <a:srgbClr val="C00000"/>
      </a:accent2>
      <a:accent3>
        <a:srgbClr val="A5A5A5"/>
      </a:accent3>
      <a:accent4>
        <a:srgbClr val="FFC000"/>
      </a:accent4>
      <a:accent5>
        <a:srgbClr val="000000"/>
      </a:accent5>
      <a:accent6>
        <a:srgbClr val="C00000"/>
      </a:accent6>
      <a:hlink>
        <a:srgbClr val="C00000"/>
      </a:hlink>
      <a:folHlink>
        <a:srgbClr val="FF4040"/>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2" id="{1505FA4E-7486-479E-89C6-8460B84D2719}" vid="{2EABC592-8301-482D-BA62-8A335D0FC9E1}"/>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C3443A63421D244AF53A94E315C5A06" ma:contentTypeVersion="8" ma:contentTypeDescription="Create a new document." ma:contentTypeScope="" ma:versionID="6794a63756fd05d429a44b41ce11e526">
  <xsd:schema xmlns:xsd="http://www.w3.org/2001/XMLSchema" xmlns:xs="http://www.w3.org/2001/XMLSchema" xmlns:p="http://schemas.microsoft.com/office/2006/metadata/properties" xmlns:ns3="162bcf17-8282-4376-b7f3-01972f9eadbf" targetNamespace="http://schemas.microsoft.com/office/2006/metadata/properties" ma:root="true" ma:fieldsID="4b40eb88d7860c1823f945d754c9c7ac" ns3:_="">
    <xsd:import namespace="162bcf17-8282-4376-b7f3-01972f9eadbf"/>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DateTaken"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62bcf17-8282-4376-b7f3-01972f9eadb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A4F8360-5F0E-4B31-ACB1-357C9AD92076}">
  <ds:schemaRefs>
    <ds:schemaRef ds:uri="http://schemas.microsoft.com/office/infopath/2007/PartnerControls"/>
    <ds:schemaRef ds:uri="http://purl.org/dc/elements/1.1/"/>
    <ds:schemaRef ds:uri="http://purl.org/dc/terms/"/>
    <ds:schemaRef ds:uri="http://purl.org/dc/dcmitype/"/>
    <ds:schemaRef ds:uri="http://schemas.microsoft.com/office/2006/documentManagement/types"/>
    <ds:schemaRef ds:uri="162bcf17-8282-4376-b7f3-01972f9eadbf"/>
    <ds:schemaRef ds:uri="http://schemas.microsoft.com/office/2006/metadata/propertie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1A7502F9-3646-4687-BF12-B8D9721E4C8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62bcf17-8282-4376-b7f3-01972f9eadb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B1B45E8-3DDC-4D01-AD54-0D47122EAE9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Theme2</Template>
  <TotalTime>2305</TotalTime>
  <Words>2083</Words>
  <Application>Microsoft Office PowerPoint</Application>
  <PresentationFormat>Widescreen</PresentationFormat>
  <Paragraphs>296</Paragraphs>
  <Slides>33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Arial</vt:lpstr>
      <vt:lpstr>Calibri</vt:lpstr>
      <vt:lpstr>Calibri Light</vt:lpstr>
      <vt:lpstr>Theme2</vt:lpstr>
      <vt:lpstr>Cup Draw</vt:lpstr>
      <vt:lpstr>MSYSA Presidents Cup – by the numbers</vt:lpstr>
      <vt:lpstr>2025 Presidents Cup Highlights</vt:lpstr>
      <vt:lpstr>Competition Format</vt:lpstr>
      <vt:lpstr>PRESIDENTS CUP DATES</vt:lpstr>
      <vt:lpstr>Scheduling Considerations For First Two Weekends in April due tonight</vt:lpstr>
      <vt:lpstr>PRESIDENTS CUP DATES</vt:lpstr>
      <vt:lpstr>PRESIDENTS CUP DATES</vt:lpstr>
      <vt:lpstr>Eastern Regional Championships</vt:lpstr>
      <vt:lpstr>Referee Fees</vt:lpstr>
      <vt:lpstr>COMPETITION NOTES</vt:lpstr>
      <vt:lpstr>Rule Reminders</vt:lpstr>
      <vt:lpstr>Rosters</vt:lpstr>
      <vt:lpstr>MSYSA Cup Sponsorship Opportunities</vt:lpstr>
      <vt:lpstr>Cup Results &amp; Marketing</vt:lpstr>
      <vt:lpstr>Age Group/Draw Considerations</vt:lpstr>
      <vt:lpstr>11u Girls (4 teams)</vt:lpstr>
      <vt:lpstr>11U  Boys (6 teams) </vt:lpstr>
      <vt:lpstr>12U Girls (3 teams) </vt:lpstr>
      <vt:lpstr>12U Boys (15 teams) </vt:lpstr>
      <vt:lpstr>13u Girls (8 teams)</vt:lpstr>
      <vt:lpstr>13u Boys (17 teams)</vt:lpstr>
      <vt:lpstr>14u Girls (11 teams)</vt:lpstr>
      <vt:lpstr>14u Boys (16 teams)</vt:lpstr>
      <vt:lpstr>15u Girls (12 teams)</vt:lpstr>
      <vt:lpstr>15u Boys (18 teams)</vt:lpstr>
      <vt:lpstr>16u Girls (5 teams)</vt:lpstr>
      <vt:lpstr>16u Boys (21 teams)</vt:lpstr>
      <vt:lpstr>17u Girls (6 teams)</vt:lpstr>
      <vt:lpstr>17u Boys (18 teams)</vt:lpstr>
      <vt:lpstr>18u Girls (2 teams)</vt:lpstr>
      <vt:lpstr>18u Boys (4 teams)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Cup Draw</dc:title>
  <dc:creator>Maria Lyon</dc:creator>
  <cp:lastModifiedBy>Adam Swaney</cp:lastModifiedBy>
  <cp:revision>47</cp:revision>
  <cp:lastPrinted>2023-03-21T17:05:54Z</cp:lastPrinted>
  <dcterms:created xsi:type="dcterms:W3CDTF">2020-01-09T20:17:17Z</dcterms:created>
  <dcterms:modified xsi:type="dcterms:W3CDTF">2025-03-25T14:59:41Z</dcterms:modified>
</cp:coreProperties>
</file>